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69"/>
  </p:notesMasterIdLst>
  <p:sldIdLst>
    <p:sldId id="264" r:id="rId2"/>
    <p:sldId id="322" r:id="rId3"/>
    <p:sldId id="323" r:id="rId4"/>
    <p:sldId id="512" r:id="rId5"/>
    <p:sldId id="513" r:id="rId6"/>
    <p:sldId id="306" r:id="rId7"/>
    <p:sldId id="514" r:id="rId8"/>
    <p:sldId id="273" r:id="rId9"/>
    <p:sldId id="515" r:id="rId10"/>
    <p:sldId id="271" r:id="rId11"/>
    <p:sldId id="324" r:id="rId12"/>
    <p:sldId id="265" r:id="rId13"/>
    <p:sldId id="519" r:id="rId14"/>
    <p:sldId id="325" r:id="rId15"/>
    <p:sldId id="518" r:id="rId16"/>
    <p:sldId id="517" r:id="rId17"/>
    <p:sldId id="327" r:id="rId18"/>
    <p:sldId id="521" r:id="rId19"/>
    <p:sldId id="532" r:id="rId20"/>
    <p:sldId id="533" r:id="rId21"/>
    <p:sldId id="520" r:id="rId22"/>
    <p:sldId id="308" r:id="rId23"/>
    <p:sldId id="272" r:id="rId24"/>
    <p:sldId id="301" r:id="rId25"/>
    <p:sldId id="304" r:id="rId26"/>
    <p:sldId id="299" r:id="rId27"/>
    <p:sldId id="305" r:id="rId28"/>
    <p:sldId id="298" r:id="rId29"/>
    <p:sldId id="328" r:id="rId30"/>
    <p:sldId id="296" r:id="rId31"/>
    <p:sldId id="297" r:id="rId32"/>
    <p:sldId id="307" r:id="rId33"/>
    <p:sldId id="310" r:id="rId34"/>
    <p:sldId id="312" r:id="rId35"/>
    <p:sldId id="313" r:id="rId36"/>
    <p:sldId id="522" r:id="rId37"/>
    <p:sldId id="506" r:id="rId38"/>
    <p:sldId id="507" r:id="rId39"/>
    <p:sldId id="508" r:id="rId40"/>
    <p:sldId id="509" r:id="rId41"/>
    <p:sldId id="511" r:id="rId42"/>
    <p:sldId id="309" r:id="rId43"/>
    <p:sldId id="311" r:id="rId44"/>
    <p:sldId id="525" r:id="rId45"/>
    <p:sldId id="526" r:id="rId46"/>
    <p:sldId id="316" r:id="rId47"/>
    <p:sldId id="527" r:id="rId48"/>
    <p:sldId id="528" r:id="rId49"/>
    <p:sldId id="529" r:id="rId50"/>
    <p:sldId id="524" r:id="rId51"/>
    <p:sldId id="317" r:id="rId52"/>
    <p:sldId id="319" r:id="rId53"/>
    <p:sldId id="530" r:id="rId54"/>
    <p:sldId id="535" r:id="rId55"/>
    <p:sldId id="536" r:id="rId56"/>
    <p:sldId id="537" r:id="rId57"/>
    <p:sldId id="538" r:id="rId58"/>
    <p:sldId id="534" r:id="rId59"/>
    <p:sldId id="539" r:id="rId60"/>
    <p:sldId id="318" r:id="rId61"/>
    <p:sldId id="320" r:id="rId62"/>
    <p:sldId id="266" r:id="rId63"/>
    <p:sldId id="523" r:id="rId64"/>
    <p:sldId id="295" r:id="rId65"/>
    <p:sldId id="269" r:id="rId66"/>
    <p:sldId id="540" r:id="rId67"/>
    <p:sldId id="505" r:id="rId6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69"/>
    <p:restoredTop sz="96056"/>
  </p:normalViewPr>
  <p:slideViewPr>
    <p:cSldViewPr snapToGrid="0">
      <p:cViewPr varScale="1">
        <p:scale>
          <a:sx n="100" d="100"/>
          <a:sy n="100" d="100"/>
        </p:scale>
        <p:origin x="168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1" d="100"/>
          <a:sy n="131" d="100"/>
        </p:scale>
        <p:origin x="343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2025/9/7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8783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158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2090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8346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5513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63331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B1242-90D6-654B-82A9-80D8D1107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A0F3ED0-2925-960F-B584-14814870C2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92994F6-C2AF-964D-BBBB-5C69A62ECC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9A63D6D-0835-8CE5-EB27-848DC4874D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6377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2331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49131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2036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9385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13207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7560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70916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60185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46848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9/7/25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9/7/25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9/7/25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pic>
        <p:nvPicPr>
          <p:cNvPr id="8" name="圖片 7" descr="一張含有 黑暗, 鮮豔, 圓形, 對稱 的圖片&#10;&#10;自動產生的描述">
            <a:extLst>
              <a:ext uri="{FF2B5EF4-FFF2-40B4-BE49-F238E27FC236}">
                <a16:creationId xmlns:a16="http://schemas.microsoft.com/office/drawing/2014/main" id="{7B42FF8E-DE09-ED24-7D18-F64355A345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20" y="6349567"/>
            <a:ext cx="462323" cy="453571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9/7/25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9/7/25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9/7/25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9/7/25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9/7/25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7140CFA-9F79-9B0D-88BD-FE73C3C2F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9/7/25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9/7/25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05AED6"/>
          </a:solidFill>
          <a:ln>
            <a:solidFill>
              <a:srgbClr val="05A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1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17.png"/><Relationship Id="rId21" Type="http://schemas.openxmlformats.org/officeDocument/2006/relationships/image" Target="../media/image59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23" Type="http://schemas.openxmlformats.org/officeDocument/2006/relationships/image" Target="../media/image61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22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63.png"/><Relationship Id="rId21" Type="http://schemas.openxmlformats.org/officeDocument/2006/relationships/image" Target="../media/image71.png"/><Relationship Id="rId7" Type="http://schemas.openxmlformats.org/officeDocument/2006/relationships/image" Target="../media/image67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image" Target="../media/image62.png"/><Relationship Id="rId16" Type="http://schemas.openxmlformats.org/officeDocument/2006/relationships/image" Target="../media/image48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43.png"/><Relationship Id="rId5" Type="http://schemas.openxmlformats.org/officeDocument/2006/relationships/image" Target="../media/image65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19" Type="http://schemas.openxmlformats.org/officeDocument/2006/relationships/image" Target="../media/image69.png"/><Relationship Id="rId4" Type="http://schemas.openxmlformats.org/officeDocument/2006/relationships/image" Target="../media/image64.png"/><Relationship Id="rId9" Type="http://schemas.openxmlformats.org/officeDocument/2006/relationships/image" Target="../media/image17.png"/><Relationship Id="rId1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li.do/event/w95AaADjCS4sQHdmD93Rw4" TargetMode="External"/><Relationship Id="rId2" Type="http://schemas.openxmlformats.org/officeDocument/2006/relationships/hyperlink" Target="https://github.com/mcps5601/CGUDL_2025_fall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image" Target="../media/image79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3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19" Type="http://schemas.openxmlformats.org/officeDocument/2006/relationships/image" Target="../media/image80.png"/><Relationship Id="rId9" Type="http://schemas.openxmlformats.org/officeDocument/2006/relationships/image" Target="../media/image17.png"/><Relationship Id="rId1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dXxDNjS5jw?feature=oembed" TargetMode="External"/><Relationship Id="rId4" Type="http://schemas.openxmlformats.org/officeDocument/2006/relationships/image" Target="../media/image86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sv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svg"/><Relationship Id="rId4" Type="http://schemas.openxmlformats.org/officeDocument/2006/relationships/image" Target="../media/image9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0.png"/><Relationship Id="rId7" Type="http://schemas.openxmlformats.org/officeDocument/2006/relationships/image" Target="../media/image980.png"/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0.png"/><Relationship Id="rId5" Type="http://schemas.openxmlformats.org/officeDocument/2006/relationships/image" Target="../media/image960.png"/><Relationship Id="rId4" Type="http://schemas.openxmlformats.org/officeDocument/2006/relationships/image" Target="../media/image95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080.png"/><Relationship Id="rId5" Type="http://schemas.openxmlformats.org/officeDocument/2006/relationships/image" Target="../media/image102.png"/><Relationship Id="rId10" Type="http://schemas.openxmlformats.org/officeDocument/2006/relationships/image" Target="../media/image116.png"/><Relationship Id="rId4" Type="http://schemas.openxmlformats.org/officeDocument/2006/relationships/image" Target="../media/image101.png"/><Relationship Id="rId9" Type="http://schemas.openxmlformats.org/officeDocument/2006/relationships/image" Target="../media/image10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" TargetMode="External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incompleteideas.net/book/the-book-2nd.html" TargetMode="External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eilly-japan/deep-learning-from-scratch-3" TargetMode="External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cps5601/CGUDL_2025_Spring" TargetMode="External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帶有企業圖示的彩色燈泡">
            <a:extLst>
              <a:ext uri="{FF2B5EF4-FFF2-40B4-BE49-F238E27FC236}">
                <a16:creationId xmlns:a16="http://schemas.microsoft.com/office/drawing/2014/main" id="{9067A7F0-B908-907D-ED4D-4B698640E9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051" r="16203" b="1"/>
          <a:stretch/>
        </p:blipFill>
        <p:spPr>
          <a:xfrm>
            <a:off x="0" y="10"/>
            <a:ext cx="6931132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1152" y="762162"/>
            <a:ext cx="4915048" cy="3224045"/>
          </a:xfrm>
        </p:spPr>
        <p:txBody>
          <a:bodyPr anchor="b">
            <a:normAutofit/>
          </a:bodyPr>
          <a:lstStyle/>
          <a:p>
            <a:r>
              <a:rPr kumimoji="1" lang="zh-TW" altLang="en-US" sz="5800" dirty="0">
                <a:ea typeface="Microsoft JhengHei" panose="020B0604030504040204" pitchFamily="34" charset="-120"/>
              </a:rPr>
              <a:t>深度學習</a:t>
            </a:r>
            <a:br>
              <a:rPr kumimoji="1" lang="en-US" altLang="zh-TW" sz="5800" dirty="0">
                <a:ea typeface="Microsoft JhengHei" panose="020B0604030504040204" pitchFamily="34" charset="-120"/>
              </a:rPr>
            </a:br>
            <a:r>
              <a:rPr kumimoji="1" lang="en-US" altLang="zh-TW" sz="5400" dirty="0">
                <a:ea typeface="Microsoft JhengHei" panose="020B0604030504040204" pitchFamily="34" charset="-120"/>
              </a:rPr>
              <a:t>Deep Learning</a:t>
            </a:r>
            <a:endParaRPr kumimoji="1" lang="zh-TW" altLang="en-US" sz="5800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7097411" y="4628654"/>
            <a:ext cx="4850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Course</a:t>
            </a:r>
            <a:r>
              <a:rPr kumimoji="1" lang="zh-TW" altLang="en-US" sz="32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kumimoji="1" lang="en-US" altLang="zh-TW" sz="32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Introduction</a:t>
            </a:r>
            <a:endParaRPr kumimoji="1" lang="zh-TW" altLang="en-US" sz="3200" b="1" dirty="0">
              <a:solidFill>
                <a:srgbClr val="0070C0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7097411" y="5741895"/>
            <a:ext cx="45024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2025/09/03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1740" y="119715"/>
            <a:ext cx="1394460" cy="139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14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什麼是機器學習？</a:t>
            </a:r>
            <a:r>
              <a:rPr kumimoji="1" lang="en-US" altLang="zh-TW" dirty="0"/>
              <a:t>(</a:t>
            </a:r>
            <a:r>
              <a:rPr kumimoji="1" lang="zh-TW" altLang="en-US" dirty="0"/>
              <a:t>以電腦視覺為例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050" name="Picture 2" descr="Free Adorable grey and white cat with striking yellow eyes against a plain backdrop. Stock Photo">
            <a:extLst>
              <a:ext uri="{FF2B5EF4-FFF2-40B4-BE49-F238E27FC236}">
                <a16:creationId xmlns:a16="http://schemas.microsoft.com/office/drawing/2014/main" id="{D74245EC-E8C3-AE45-4B1D-2B2F578B8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880" y="2516673"/>
            <a:ext cx="1778957" cy="118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B9EB9D7-5382-F76F-9765-F433DC2CE373}"/>
              </a:ext>
            </a:extLst>
          </p:cNvPr>
          <p:cNvSpPr/>
          <p:nvPr/>
        </p:nvSpPr>
        <p:spPr>
          <a:xfrm>
            <a:off x="5017770" y="2661701"/>
            <a:ext cx="1778957" cy="9829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Classifier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191F08BA-00B9-523D-18E8-E1BEBDE0EF31}"/>
              </a:ext>
            </a:extLst>
          </p:cNvPr>
          <p:cNvCxnSpPr/>
          <p:nvPr/>
        </p:nvCxnSpPr>
        <p:spPr>
          <a:xfrm>
            <a:off x="4091940" y="3153191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87C9E241-B2FD-4AD6-767E-5597A66B9E74}"/>
              </a:ext>
            </a:extLst>
          </p:cNvPr>
          <p:cNvCxnSpPr/>
          <p:nvPr/>
        </p:nvCxnSpPr>
        <p:spPr>
          <a:xfrm>
            <a:off x="7056120" y="3153191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F04A82FF-EA22-34EE-B28C-9E8AE6212E90}"/>
              </a:ext>
            </a:extLst>
          </p:cNvPr>
          <p:cNvSpPr txBox="1"/>
          <p:nvPr/>
        </p:nvSpPr>
        <p:spPr>
          <a:xfrm>
            <a:off x="8058150" y="2516673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Cat</a:t>
            </a:r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7226957-9761-C28C-2424-6053D69286C7}"/>
              </a:ext>
            </a:extLst>
          </p:cNvPr>
          <p:cNvSpPr txBox="1"/>
          <p:nvPr/>
        </p:nvSpPr>
        <p:spPr>
          <a:xfrm>
            <a:off x="8058150" y="2953136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Dog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13029FC-9EB5-49DA-EE75-13E76C5DC486}"/>
              </a:ext>
            </a:extLst>
          </p:cNvPr>
          <p:cNvSpPr txBox="1"/>
          <p:nvPr/>
        </p:nvSpPr>
        <p:spPr>
          <a:xfrm>
            <a:off x="8058150" y="3380948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Apple</a:t>
            </a:r>
            <a:endParaRPr kumimoji="1" lang="zh-TW" altLang="en-US" dirty="0"/>
          </a:p>
        </p:txBody>
      </p:sp>
      <p:pic>
        <p:nvPicPr>
          <p:cNvPr id="13" name="圖形 12" descr="核取方塊 (打勾) 以實心填滿">
            <a:extLst>
              <a:ext uri="{FF2B5EF4-FFF2-40B4-BE49-F238E27FC236}">
                <a16:creationId xmlns:a16="http://schemas.microsoft.com/office/drawing/2014/main" id="{B23474AF-1033-3A78-09F3-C58B758F58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01124" y="2404055"/>
            <a:ext cx="625345" cy="625345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FE83A73E-CD3F-C206-B1CD-BC05FAE6EC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8199" y="4341673"/>
            <a:ext cx="1738317" cy="1378188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B35F807D-5BE7-1955-53BE-C38722BBE6D5}"/>
              </a:ext>
            </a:extLst>
          </p:cNvPr>
          <p:cNvSpPr/>
          <p:nvPr/>
        </p:nvSpPr>
        <p:spPr>
          <a:xfrm>
            <a:off x="5017770" y="4541386"/>
            <a:ext cx="1778957" cy="9829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Classifier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AC885417-3598-7295-B475-74795A16DF5F}"/>
              </a:ext>
            </a:extLst>
          </p:cNvPr>
          <p:cNvCxnSpPr/>
          <p:nvPr/>
        </p:nvCxnSpPr>
        <p:spPr>
          <a:xfrm>
            <a:off x="4091940" y="5032876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87EEE14E-9F40-636C-78FD-EB222706A763}"/>
              </a:ext>
            </a:extLst>
          </p:cNvPr>
          <p:cNvCxnSpPr/>
          <p:nvPr/>
        </p:nvCxnSpPr>
        <p:spPr>
          <a:xfrm>
            <a:off x="7056120" y="5032876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10978CE-0560-EE1E-53DC-04957E64B4A7}"/>
              </a:ext>
            </a:extLst>
          </p:cNvPr>
          <p:cNvSpPr txBox="1"/>
          <p:nvPr/>
        </p:nvSpPr>
        <p:spPr>
          <a:xfrm>
            <a:off x="7785608" y="4574567"/>
            <a:ext cx="1368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Malignant</a:t>
            </a:r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F62C6BD-3F3F-AFA2-5387-E64DEE696A33}"/>
              </a:ext>
            </a:extLst>
          </p:cNvPr>
          <p:cNvSpPr txBox="1"/>
          <p:nvPr/>
        </p:nvSpPr>
        <p:spPr>
          <a:xfrm>
            <a:off x="7938135" y="5084452"/>
            <a:ext cx="1062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Benign</a:t>
            </a:r>
            <a:endParaRPr kumimoji="1" lang="zh-TW" altLang="en-US" dirty="0"/>
          </a:p>
        </p:txBody>
      </p:sp>
      <p:pic>
        <p:nvPicPr>
          <p:cNvPr id="25" name="圖形 24" descr="核取方塊 (打勾) 以實心填滿">
            <a:extLst>
              <a:ext uri="{FF2B5EF4-FFF2-40B4-BE49-F238E27FC236}">
                <a16:creationId xmlns:a16="http://schemas.microsoft.com/office/drawing/2014/main" id="{39A449E1-BB9A-FDAB-5760-82E133925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01125" y="4971834"/>
            <a:ext cx="625345" cy="625345"/>
          </a:xfrm>
          <a:prstGeom prst="rect">
            <a:avLst/>
          </a:prstGeom>
        </p:spPr>
      </p:pic>
      <p:sp>
        <p:nvSpPr>
          <p:cNvPr id="26" name="橢圓 25">
            <a:extLst>
              <a:ext uri="{FF2B5EF4-FFF2-40B4-BE49-F238E27FC236}">
                <a16:creationId xmlns:a16="http://schemas.microsoft.com/office/drawing/2014/main" id="{3CBE440C-FF33-B693-34E7-CC52B1E0CE45}"/>
              </a:ext>
            </a:extLst>
          </p:cNvPr>
          <p:cNvSpPr/>
          <p:nvPr/>
        </p:nvSpPr>
        <p:spPr>
          <a:xfrm>
            <a:off x="4800599" y="2318801"/>
            <a:ext cx="2204397" cy="16687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600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47B3F454-0680-EFE0-39FE-2F93233AE783}"/>
              </a:ext>
            </a:extLst>
          </p:cNvPr>
          <p:cNvSpPr/>
          <p:nvPr/>
        </p:nvSpPr>
        <p:spPr>
          <a:xfrm>
            <a:off x="4770857" y="4196377"/>
            <a:ext cx="2204397" cy="16687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60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37C529E-F9E2-EE5E-891B-2F2CDCFA01E7}"/>
              </a:ext>
            </a:extLst>
          </p:cNvPr>
          <p:cNvSpPr txBox="1"/>
          <p:nvPr/>
        </p:nvSpPr>
        <p:spPr>
          <a:xfrm>
            <a:off x="4396220" y="1797930"/>
            <a:ext cx="2953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Machine </a:t>
            </a:r>
            <a:r>
              <a:rPr kumimoji="1" lang="en-US" altLang="zh-TW" sz="1600" dirty="0">
                <a:solidFill>
                  <a:srgbClr val="FF0000"/>
                </a:solidFill>
              </a:rPr>
              <a:t>Learning</a:t>
            </a:r>
            <a:r>
              <a:rPr kumimoji="1" lang="en-US" altLang="zh-TW" sz="1600" dirty="0"/>
              <a:t> function!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5286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B9EB9D7-5382-F76F-9765-F433DC2CE373}"/>
              </a:ext>
            </a:extLst>
          </p:cNvPr>
          <p:cNvSpPr/>
          <p:nvPr/>
        </p:nvSpPr>
        <p:spPr>
          <a:xfrm>
            <a:off x="5206520" y="2421539"/>
            <a:ext cx="1778957" cy="9829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Classifier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191F08BA-00B9-523D-18E8-E1BEBDE0EF31}"/>
              </a:ext>
            </a:extLst>
          </p:cNvPr>
          <p:cNvCxnSpPr/>
          <p:nvPr/>
        </p:nvCxnSpPr>
        <p:spPr>
          <a:xfrm>
            <a:off x="4413669" y="2935996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87C9E241-B2FD-4AD6-767E-5597A66B9E74}"/>
              </a:ext>
            </a:extLst>
          </p:cNvPr>
          <p:cNvCxnSpPr>
            <a:cxnSpLocks/>
          </p:cNvCxnSpPr>
          <p:nvPr/>
        </p:nvCxnSpPr>
        <p:spPr>
          <a:xfrm>
            <a:off x="7111477" y="2935996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F04A82FF-EA22-34EE-B28C-9E8AE6212E90}"/>
              </a:ext>
            </a:extLst>
          </p:cNvPr>
          <p:cNvSpPr txBox="1"/>
          <p:nvPr/>
        </p:nvSpPr>
        <p:spPr>
          <a:xfrm>
            <a:off x="7942971" y="2479443"/>
            <a:ext cx="111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Positive</a:t>
            </a:r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7226957-9761-C28C-2424-6053D69286C7}"/>
              </a:ext>
            </a:extLst>
          </p:cNvPr>
          <p:cNvSpPr txBox="1"/>
          <p:nvPr/>
        </p:nvSpPr>
        <p:spPr>
          <a:xfrm>
            <a:off x="7942972" y="2976717"/>
            <a:ext cx="1116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Negative</a:t>
            </a:r>
            <a:endParaRPr kumimoji="1" lang="zh-TW" altLang="en-US" dirty="0"/>
          </a:p>
        </p:txBody>
      </p:sp>
      <p:pic>
        <p:nvPicPr>
          <p:cNvPr id="13" name="圖形 12" descr="核取方塊 (打勾) 以實心填滿">
            <a:extLst>
              <a:ext uri="{FF2B5EF4-FFF2-40B4-BE49-F238E27FC236}">
                <a16:creationId xmlns:a16="http://schemas.microsoft.com/office/drawing/2014/main" id="{B23474AF-1033-3A78-09F3-C58B758F5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3848" y="2879553"/>
            <a:ext cx="625345" cy="625345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B35F807D-5BE7-1955-53BE-C38722BBE6D5}"/>
              </a:ext>
            </a:extLst>
          </p:cNvPr>
          <p:cNvSpPr/>
          <p:nvPr/>
        </p:nvSpPr>
        <p:spPr>
          <a:xfrm>
            <a:off x="5206521" y="4330045"/>
            <a:ext cx="1778957" cy="11391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Machine Translation Model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A982891E-49AF-1107-C15A-9CF26665FE06}"/>
              </a:ext>
            </a:extLst>
          </p:cNvPr>
          <p:cNvSpPr/>
          <p:nvPr/>
        </p:nvSpPr>
        <p:spPr>
          <a:xfrm>
            <a:off x="728664" y="2512919"/>
            <a:ext cx="3638711" cy="83132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zh-TW" dirty="0">
                <a:solidFill>
                  <a:schemeClr val="tx1"/>
                </a:solidFill>
              </a:rPr>
              <a:t>This movie was awful. The ending was absolutely horrible.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CC3473E-072F-357A-9552-96D6D144B925}"/>
              </a:ext>
            </a:extLst>
          </p:cNvPr>
          <p:cNvSpPr txBox="1"/>
          <p:nvPr/>
        </p:nvSpPr>
        <p:spPr>
          <a:xfrm>
            <a:off x="663685" y="1896895"/>
            <a:ext cx="475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/>
              <a:t>Sentiment Analysis (IMDb dataset </a:t>
            </a:r>
            <a:r>
              <a:rPr kumimoji="1" lang="en-US" altLang="zh-TW" b="1" baseline="30000" dirty="0"/>
              <a:t>[1]</a:t>
            </a:r>
            <a:r>
              <a:rPr kumimoji="1" lang="en-US" altLang="zh-TW" b="1" dirty="0"/>
              <a:t>)</a:t>
            </a:r>
            <a:endParaRPr kumimoji="1" lang="zh-TW" altLang="en-US" b="1" dirty="0"/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E3FAF670-483D-4B7B-5ED1-BC3C4E534FD7}"/>
              </a:ext>
            </a:extLst>
          </p:cNvPr>
          <p:cNvCxnSpPr>
            <a:cxnSpLocks/>
          </p:cNvCxnSpPr>
          <p:nvPr/>
        </p:nvCxnSpPr>
        <p:spPr>
          <a:xfrm>
            <a:off x="7111477" y="4973841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29E178F-9D2C-6576-7190-265F8085553D}"/>
              </a:ext>
            </a:extLst>
          </p:cNvPr>
          <p:cNvSpPr txBox="1"/>
          <p:nvPr/>
        </p:nvSpPr>
        <p:spPr>
          <a:xfrm>
            <a:off x="1204857" y="6133134"/>
            <a:ext cx="6260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[1] https://</a:t>
            </a:r>
            <a:r>
              <a:rPr kumimoji="1" lang="en-US" altLang="zh-TW" sz="1400" dirty="0" err="1"/>
              <a:t>huggingface.co</a:t>
            </a:r>
            <a:r>
              <a:rPr kumimoji="1" lang="en-US" altLang="zh-TW" sz="1400" dirty="0"/>
              <a:t>/datasets/</a:t>
            </a:r>
            <a:r>
              <a:rPr kumimoji="1" lang="en-US" altLang="zh-TW" sz="1400" dirty="0" err="1"/>
              <a:t>stanfordnlp</a:t>
            </a:r>
            <a:r>
              <a:rPr kumimoji="1" lang="en-US" altLang="zh-TW" sz="1400" dirty="0"/>
              <a:t>/</a:t>
            </a:r>
            <a:r>
              <a:rPr kumimoji="1" lang="en-US" altLang="zh-TW" sz="1400" dirty="0" err="1"/>
              <a:t>imdb</a:t>
            </a:r>
            <a:endParaRPr kumimoji="1" lang="en-US" altLang="zh-TW" sz="1400" dirty="0"/>
          </a:p>
          <a:p>
            <a:r>
              <a:rPr kumimoji="1" lang="en-US" altLang="zh-TW" sz="1400" dirty="0"/>
              <a:t>[2] https://</a:t>
            </a:r>
            <a:r>
              <a:rPr kumimoji="1" lang="en-US" altLang="zh-TW" sz="1400" dirty="0" err="1"/>
              <a:t>huggingface.co</a:t>
            </a:r>
            <a:r>
              <a:rPr kumimoji="1" lang="en-US" altLang="zh-TW" sz="1400" dirty="0"/>
              <a:t>/datasets/</a:t>
            </a:r>
            <a:r>
              <a:rPr kumimoji="1" lang="en-US" altLang="zh-TW" sz="1400" dirty="0" err="1"/>
              <a:t>wmt</a:t>
            </a:r>
            <a:r>
              <a:rPr kumimoji="1" lang="en-US" altLang="zh-TW" sz="1400" dirty="0"/>
              <a:t>/wmt19/viewer/</a:t>
            </a:r>
            <a:r>
              <a:rPr kumimoji="1" lang="en-US" altLang="zh-TW" sz="1400" dirty="0" err="1"/>
              <a:t>zh-en</a:t>
            </a:r>
            <a:endParaRPr kumimoji="1" lang="zh-TW" altLang="en-US" sz="1400" dirty="0"/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369D77DA-D31C-71D1-BD02-F87ACF1F91CD}"/>
              </a:ext>
            </a:extLst>
          </p:cNvPr>
          <p:cNvSpPr/>
          <p:nvPr/>
        </p:nvSpPr>
        <p:spPr>
          <a:xfrm>
            <a:off x="728662" y="4547424"/>
            <a:ext cx="3638713" cy="83132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zh-TW" dirty="0">
                <a:solidFill>
                  <a:schemeClr val="tx1"/>
                </a:solidFill>
              </a:rPr>
              <a:t>Yet not nearly enough has been invested in this effort.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圓角矩形 21">
            <a:extLst>
              <a:ext uri="{FF2B5EF4-FFF2-40B4-BE49-F238E27FC236}">
                <a16:creationId xmlns:a16="http://schemas.microsoft.com/office/drawing/2014/main" id="{6A0EDB81-EC8B-58F3-D3FA-CFA1AF557F8B}"/>
              </a:ext>
            </a:extLst>
          </p:cNvPr>
          <p:cNvSpPr/>
          <p:nvPr/>
        </p:nvSpPr>
        <p:spPr>
          <a:xfrm>
            <a:off x="7942971" y="4569081"/>
            <a:ext cx="3638713" cy="83132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但目前這方面的投入還遠遠不夠。</a:t>
            </a:r>
          </a:p>
        </p:txBody>
      </p: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227C6226-B03A-2165-9329-A086E781C41E}"/>
              </a:ext>
            </a:extLst>
          </p:cNvPr>
          <p:cNvCxnSpPr/>
          <p:nvPr/>
        </p:nvCxnSpPr>
        <p:spPr>
          <a:xfrm>
            <a:off x="4413669" y="4973841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E429DB1A-E286-5F26-1A3C-DD621585FB47}"/>
              </a:ext>
            </a:extLst>
          </p:cNvPr>
          <p:cNvSpPr txBox="1"/>
          <p:nvPr/>
        </p:nvSpPr>
        <p:spPr>
          <a:xfrm>
            <a:off x="663685" y="4043784"/>
            <a:ext cx="4988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/>
              <a:t>Translation, EN-ZH (WMT-19 dataset </a:t>
            </a:r>
            <a:r>
              <a:rPr kumimoji="1" lang="en-US" altLang="zh-TW" b="1" baseline="30000" dirty="0"/>
              <a:t>[2]</a:t>
            </a:r>
            <a:r>
              <a:rPr kumimoji="1" lang="en-US" altLang="zh-TW" b="1" dirty="0"/>
              <a:t>)</a:t>
            </a:r>
            <a:endParaRPr kumimoji="1" lang="zh-TW" altLang="en-US" b="1" dirty="0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58DB676C-126E-C6D3-8539-D8B923E6A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>
            <a:normAutofit/>
          </a:bodyPr>
          <a:lstStyle/>
          <a:p>
            <a:r>
              <a:rPr kumimoji="1" lang="zh-TW" altLang="en-US" dirty="0"/>
              <a:t>什麼是機器學習？</a:t>
            </a:r>
            <a:r>
              <a:rPr kumimoji="1" lang="en-US" altLang="zh-TW" dirty="0"/>
              <a:t>(</a:t>
            </a:r>
            <a:r>
              <a:rPr kumimoji="1" lang="zh-TW" altLang="en-US" dirty="0"/>
              <a:t>以自然語言處理為例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60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7" grpId="0" animBg="1"/>
      <p:bldP spid="22" grpId="0" animBg="1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什麼是深度學習</a:t>
            </a:r>
            <a:r>
              <a:rPr kumimoji="1" lang="en-US" altLang="zh-TW" dirty="0"/>
              <a:t>?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3B00E6F-FB7E-6C2C-CB88-2CA5416A0A67}"/>
              </a:ext>
            </a:extLst>
          </p:cNvPr>
          <p:cNvSpPr txBox="1"/>
          <p:nvPr/>
        </p:nvSpPr>
        <p:spPr>
          <a:xfrm>
            <a:off x="653143" y="1868198"/>
            <a:ext cx="10772881" cy="1132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「深度學習」是一種機器學習方法，著重於使用多層的</a:t>
            </a:r>
            <a:r>
              <a:rPr kumimoji="1" lang="zh-TW" altLang="en-US" sz="2400" dirty="0">
                <a:solidFill>
                  <a:srgbClr val="FF0000"/>
                </a:solidFill>
              </a:rPr>
              <a:t>類神經網路 </a:t>
            </a:r>
            <a:r>
              <a:rPr kumimoji="1" lang="en-US" altLang="zh-TW" sz="2400" dirty="0">
                <a:solidFill>
                  <a:srgbClr val="FF0000"/>
                </a:solidFill>
              </a:rPr>
              <a:t>(Neural Networks) </a:t>
            </a:r>
            <a:r>
              <a:rPr kumimoji="1" lang="zh-TW" altLang="en-US" sz="2400" dirty="0"/>
              <a:t>來完成任務，例如分類、生成等等。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18BA52C-5F90-8948-6921-F61EC7692828}"/>
              </a:ext>
            </a:extLst>
          </p:cNvPr>
          <p:cNvSpPr txBox="1"/>
          <p:nvPr/>
        </p:nvSpPr>
        <p:spPr>
          <a:xfrm>
            <a:off x="7041822" y="3609699"/>
            <a:ext cx="1470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800" dirty="0"/>
              <a:t>深度！</a:t>
            </a:r>
            <a:endParaRPr kumimoji="1" lang="en-US" altLang="zh-TW" sz="2800" dirty="0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3461AD15-6DD7-F761-C556-13B98C07487D}"/>
              </a:ext>
            </a:extLst>
          </p:cNvPr>
          <p:cNvCxnSpPr/>
          <p:nvPr/>
        </p:nvCxnSpPr>
        <p:spPr>
          <a:xfrm flipV="1">
            <a:off x="7729979" y="2478121"/>
            <a:ext cx="0" cy="10448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97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469A03-B911-33CC-859D-15968FCB8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簡單的類神經網路：</a:t>
            </a:r>
            <a:r>
              <a:rPr kumimoji="1" lang="en-US" altLang="zh-TW" dirty="0"/>
              <a:t>Perceptron (</a:t>
            </a:r>
            <a:r>
              <a:rPr kumimoji="1" lang="zh-TW" altLang="en-US" dirty="0"/>
              <a:t>感知機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D5E60F-FFEA-7970-E519-CAEEC5C59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D99BBFB0-78BF-F6AC-3C6F-D69BC9EA738A}"/>
              </a:ext>
            </a:extLst>
          </p:cNvPr>
          <p:cNvGrpSpPr/>
          <p:nvPr/>
        </p:nvGrpSpPr>
        <p:grpSpPr>
          <a:xfrm>
            <a:off x="1151680" y="2421932"/>
            <a:ext cx="2884170" cy="3833893"/>
            <a:chOff x="6579870" y="2243517"/>
            <a:chExt cx="2884170" cy="3833893"/>
          </a:xfrm>
        </p:grpSpPr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7CBA7533-71CB-4D71-9167-FD3CE5C47C13}"/>
                </a:ext>
              </a:extLst>
            </p:cNvPr>
            <p:cNvSpPr/>
            <p:nvPr/>
          </p:nvSpPr>
          <p:spPr>
            <a:xfrm>
              <a:off x="6865620" y="2243517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C2B97AD2-F7D8-519B-B15E-AE8154E080C6}"/>
                </a:ext>
              </a:extLst>
            </p:cNvPr>
            <p:cNvSpPr/>
            <p:nvPr/>
          </p:nvSpPr>
          <p:spPr>
            <a:xfrm>
              <a:off x="6854190" y="342900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3227BFB5-6256-6791-10CA-B2D72E15BB30}"/>
                </a:ext>
              </a:extLst>
            </p:cNvPr>
            <p:cNvSpPr/>
            <p:nvPr/>
          </p:nvSpPr>
          <p:spPr>
            <a:xfrm>
              <a:off x="6854190" y="4614483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F952370E-B26F-F01C-C256-E68B4D2D0A0E}"/>
                </a:ext>
              </a:extLst>
            </p:cNvPr>
            <p:cNvCxnSpPr>
              <a:cxnSpLocks/>
              <a:stCxn id="31" idx="6"/>
              <a:endCxn id="40" idx="2"/>
            </p:cNvCxnSpPr>
            <p:nvPr/>
          </p:nvCxnSpPr>
          <p:spPr>
            <a:xfrm>
              <a:off x="7437120" y="2529267"/>
              <a:ext cx="1165860" cy="1799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1CFBD76C-1CF1-FB47-5E96-745E5EF4C4BD}"/>
                </a:ext>
              </a:extLst>
            </p:cNvPr>
            <p:cNvCxnSpPr>
              <a:cxnSpLocks/>
              <a:stCxn id="32" idx="6"/>
              <a:endCxn id="39" idx="2"/>
            </p:cNvCxnSpPr>
            <p:nvPr/>
          </p:nvCxnSpPr>
          <p:spPr>
            <a:xfrm flipV="1">
              <a:off x="7425690" y="3143250"/>
              <a:ext cx="1188720" cy="571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A5E2586B-DA94-27AB-6C03-0FA0483CE79F}"/>
                </a:ext>
              </a:extLst>
            </p:cNvPr>
            <p:cNvCxnSpPr>
              <a:cxnSpLocks/>
              <a:stCxn id="33" idx="6"/>
              <a:endCxn id="39" idx="2"/>
            </p:cNvCxnSpPr>
            <p:nvPr/>
          </p:nvCxnSpPr>
          <p:spPr>
            <a:xfrm flipV="1">
              <a:off x="7425690" y="3143250"/>
              <a:ext cx="1188720" cy="1756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AF60DAB7-5EF6-47FA-539F-7E89B3498F98}"/>
                </a:ext>
              </a:extLst>
            </p:cNvPr>
            <p:cNvSpPr txBox="1"/>
            <p:nvPr/>
          </p:nvSpPr>
          <p:spPr>
            <a:xfrm>
              <a:off x="6579870" y="5431080"/>
              <a:ext cx="1120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輸入層</a:t>
              </a:r>
              <a:endPara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6F475E70-D807-529F-00CA-D633C03DFF67}"/>
                </a:ext>
              </a:extLst>
            </p:cNvPr>
            <p:cNvSpPr txBox="1"/>
            <p:nvPr/>
          </p:nvSpPr>
          <p:spPr>
            <a:xfrm>
              <a:off x="8343900" y="5431079"/>
              <a:ext cx="1120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輸出層</a:t>
              </a:r>
              <a:endPara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algn="ctr"/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(1</a:t>
              </a:r>
              <a:r>
                <a:rPr kumimoji="1" lang="en-US" altLang="zh-TW" baseline="300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st </a:t>
              </a:r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層</a:t>
              </a:r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)</a:t>
              </a:r>
              <a:endPara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9" name="橢圓 38">
              <a:extLst>
                <a:ext uri="{FF2B5EF4-FFF2-40B4-BE49-F238E27FC236}">
                  <a16:creationId xmlns:a16="http://schemas.microsoft.com/office/drawing/2014/main" id="{174F4C5B-C335-896E-4978-CFEE1F2CD02A}"/>
                </a:ext>
              </a:extLst>
            </p:cNvPr>
            <p:cNvSpPr/>
            <p:nvPr/>
          </p:nvSpPr>
          <p:spPr>
            <a:xfrm>
              <a:off x="8614410" y="285750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0" name="橢圓 39">
              <a:extLst>
                <a:ext uri="{FF2B5EF4-FFF2-40B4-BE49-F238E27FC236}">
                  <a16:creationId xmlns:a16="http://schemas.microsoft.com/office/drawing/2014/main" id="{4DA73D16-C399-331B-98AD-025B1645DCE2}"/>
                </a:ext>
              </a:extLst>
            </p:cNvPr>
            <p:cNvSpPr/>
            <p:nvPr/>
          </p:nvSpPr>
          <p:spPr>
            <a:xfrm>
              <a:off x="8602980" y="4042983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17F5D457-4C1C-61E7-3391-A44CD2B14987}"/>
                </a:ext>
              </a:extLst>
            </p:cNvPr>
            <p:cNvCxnSpPr>
              <a:cxnSpLocks/>
              <a:stCxn id="31" idx="6"/>
              <a:endCxn id="39" idx="2"/>
            </p:cNvCxnSpPr>
            <p:nvPr/>
          </p:nvCxnSpPr>
          <p:spPr>
            <a:xfrm>
              <a:off x="7437120" y="2529267"/>
              <a:ext cx="1177290" cy="613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2208DDE3-DD9A-38A6-14CF-BAEA3990A801}"/>
                </a:ext>
              </a:extLst>
            </p:cNvPr>
            <p:cNvCxnSpPr>
              <a:cxnSpLocks/>
              <a:stCxn id="33" idx="6"/>
              <a:endCxn id="40" idx="2"/>
            </p:cNvCxnSpPr>
            <p:nvPr/>
          </p:nvCxnSpPr>
          <p:spPr>
            <a:xfrm flipV="1">
              <a:off x="7425690" y="4328733"/>
              <a:ext cx="1177290" cy="571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4D4A67E7-772C-F78A-A049-5CE8D60CB228}"/>
                </a:ext>
              </a:extLst>
            </p:cNvPr>
            <p:cNvCxnSpPr>
              <a:cxnSpLocks/>
              <a:stCxn id="32" idx="6"/>
              <a:endCxn id="40" idx="2"/>
            </p:cNvCxnSpPr>
            <p:nvPr/>
          </p:nvCxnSpPr>
          <p:spPr>
            <a:xfrm>
              <a:off x="7425690" y="3714750"/>
              <a:ext cx="1177290" cy="613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1D130F1E-CABB-0410-C8E6-01989A4F7272}"/>
                  </a:ext>
                </a:extLst>
              </p:cNvPr>
              <p:cNvSpPr txBox="1"/>
              <p:nvPr/>
            </p:nvSpPr>
            <p:spPr>
              <a:xfrm>
                <a:off x="930277" y="3607415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1D130F1E-CABB-0410-C8E6-01989A4F7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77" y="3607415"/>
                <a:ext cx="460587" cy="461665"/>
              </a:xfrm>
              <a:prstGeom prst="rect">
                <a:avLst/>
              </a:prstGeom>
              <a:blipFill>
                <a:blip r:embed="rId2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A9C82489-B220-8888-DCD5-51FB27D78084}"/>
                  </a:ext>
                </a:extLst>
              </p:cNvPr>
              <p:cNvSpPr txBox="1"/>
              <p:nvPr/>
            </p:nvSpPr>
            <p:spPr>
              <a:xfrm>
                <a:off x="935780" y="2421932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A9C82489-B220-8888-DCD5-51FB27D78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80" y="2421932"/>
                <a:ext cx="460587" cy="461665"/>
              </a:xfrm>
              <a:prstGeom prst="rect">
                <a:avLst/>
              </a:prstGeom>
              <a:blipFill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6CF002A2-D1AD-7E70-EBBA-389F44F85419}"/>
                  </a:ext>
                </a:extLst>
              </p:cNvPr>
              <p:cNvSpPr txBox="1"/>
              <p:nvPr/>
            </p:nvSpPr>
            <p:spPr>
              <a:xfrm>
                <a:off x="935780" y="4809648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6CF002A2-D1AD-7E70-EBBA-389F44F85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80" y="4809648"/>
                <a:ext cx="460587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7BC59814-A19C-D32D-3716-C40ECA30C52F}"/>
                  </a:ext>
                </a:extLst>
              </p:cNvPr>
              <p:cNvSpPr txBox="1"/>
              <p:nvPr/>
            </p:nvSpPr>
            <p:spPr>
              <a:xfrm>
                <a:off x="2334298" y="2610300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7BC59814-A19C-D32D-3716-C40ECA30C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298" y="2610300"/>
                <a:ext cx="779339" cy="4135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51CE6FDD-E277-7A8E-A8A4-071BFD075636}"/>
                  </a:ext>
                </a:extLst>
              </p:cNvPr>
              <p:cNvSpPr txBox="1"/>
              <p:nvPr/>
            </p:nvSpPr>
            <p:spPr>
              <a:xfrm>
                <a:off x="2334298" y="4773379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51CE6FDD-E277-7A8E-A8A4-071BFD075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298" y="4773379"/>
                <a:ext cx="779339" cy="4135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7577EC5E-745F-0BD7-9EC0-01466961CE8E}"/>
                  </a:ext>
                </a:extLst>
              </p:cNvPr>
              <p:cNvSpPr txBox="1"/>
              <p:nvPr/>
            </p:nvSpPr>
            <p:spPr>
              <a:xfrm>
                <a:off x="1567439" y="4385932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7577EC5E-745F-0BD7-9EC0-01466961C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439" y="4385932"/>
                <a:ext cx="779339" cy="4135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B1E28C75-8376-13DC-1BB8-503073DAB289}"/>
                  </a:ext>
                </a:extLst>
              </p:cNvPr>
              <p:cNvSpPr txBox="1"/>
              <p:nvPr/>
            </p:nvSpPr>
            <p:spPr>
              <a:xfrm>
                <a:off x="1817187" y="3935648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B1E28C75-8376-13DC-1BB8-503073DAB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187" y="3935648"/>
                <a:ext cx="779339" cy="4135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451F138A-0F9E-46E6-55B9-61AB66099E98}"/>
                  </a:ext>
                </a:extLst>
              </p:cNvPr>
              <p:cNvSpPr txBox="1"/>
              <p:nvPr/>
            </p:nvSpPr>
            <p:spPr>
              <a:xfrm>
                <a:off x="1788143" y="3330727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451F138A-0F9E-46E6-55B9-61AB66099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143" y="3330727"/>
                <a:ext cx="779339" cy="4135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5477AFDC-B743-B06F-FE36-7CDA139EE69C}"/>
                  </a:ext>
                </a:extLst>
              </p:cNvPr>
              <p:cNvSpPr txBox="1"/>
              <p:nvPr/>
            </p:nvSpPr>
            <p:spPr>
              <a:xfrm>
                <a:off x="1652703" y="2851356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5477AFDC-B743-B06F-FE36-7CDA139EE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703" y="2851356"/>
                <a:ext cx="779339" cy="41351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76C49519-D48F-566F-19BB-75E66B898C06}"/>
              </a:ext>
            </a:extLst>
          </p:cNvPr>
          <p:cNvSpPr txBox="1"/>
          <p:nvPr/>
        </p:nvSpPr>
        <p:spPr>
          <a:xfrm>
            <a:off x="3844075" y="3136999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分類為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BDF981-1BFD-8E93-9881-F998A6026DA7}"/>
              </a:ext>
            </a:extLst>
          </p:cNvPr>
          <p:cNvSpPr txBox="1"/>
          <p:nvPr/>
        </p:nvSpPr>
        <p:spPr>
          <a:xfrm>
            <a:off x="3844075" y="4318250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分類為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33DC2709-AD98-E877-5F58-840872F23507}"/>
                  </a:ext>
                </a:extLst>
              </p:cNvPr>
              <p:cNvSpPr txBox="1"/>
              <p:nvPr/>
            </p:nvSpPr>
            <p:spPr>
              <a:xfrm>
                <a:off x="5412044" y="2493187"/>
                <a:ext cx="2917371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sz="2800" dirty="0"/>
                  <a:t> </a:t>
                </a:r>
                <a:r>
                  <a:rPr lang="zh-TW" altLang="en-US" sz="2800" dirty="0"/>
                  <a:t>代表</a:t>
                </a:r>
                <a:r>
                  <a:rPr lang="zh-TW" altLang="en-US" sz="2800" dirty="0">
                    <a:solidFill>
                      <a:srgbClr val="FF0000"/>
                    </a:solidFill>
                  </a:rPr>
                  <a:t>輸入</a:t>
                </a:r>
                <a:endParaRPr lang="en-US" altLang="zh-TW" sz="28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TW" sz="2800" dirty="0"/>
                  <a:t> </a:t>
                </a:r>
                <a:r>
                  <a:rPr lang="zh-TW" altLang="en-US" sz="2800" dirty="0"/>
                  <a:t>代表</a:t>
                </a:r>
                <a:r>
                  <a:rPr lang="zh-TW" altLang="en-US" sz="2800" dirty="0">
                    <a:solidFill>
                      <a:srgbClr val="FF0000"/>
                    </a:solidFill>
                  </a:rPr>
                  <a:t>權重值</a:t>
                </a: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33DC2709-AD98-E877-5F58-840872F23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044" y="2493187"/>
                <a:ext cx="2917371" cy="954107"/>
              </a:xfrm>
              <a:prstGeom prst="rect">
                <a:avLst/>
              </a:prstGeom>
              <a:blipFill>
                <a:blip r:embed="rId11"/>
                <a:stretch>
                  <a:fillRect t="-7895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0AA69E3-84D4-ED2E-29AD-3DA6CD43C6CB}"/>
                  </a:ext>
                </a:extLst>
              </p:cNvPr>
              <p:cNvSpPr txBox="1"/>
              <p:nvPr/>
            </p:nvSpPr>
            <p:spPr>
              <a:xfrm>
                <a:off x="5715955" y="4624981"/>
                <a:ext cx="277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2400" dirty="0"/>
                  <a:t>代表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zh-TW" altLang="en-US" sz="2400" dirty="0"/>
                  <a:t>有多少比例要被傳至下一層</a:t>
                </a:r>
                <a:endParaRPr kumimoji="1" lang="en-US" altLang="zh-TW" sz="24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0AA69E3-84D4-ED2E-29AD-3DA6CD43C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955" y="4624981"/>
                <a:ext cx="2774000" cy="830997"/>
              </a:xfrm>
              <a:prstGeom prst="rect">
                <a:avLst/>
              </a:prstGeom>
              <a:blipFill>
                <a:blip r:embed="rId12"/>
                <a:stretch>
                  <a:fillRect t="-6061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55501581-C17F-F371-DF30-16782CF8E38E}"/>
              </a:ext>
            </a:extLst>
          </p:cNvPr>
          <p:cNvCxnSpPr/>
          <p:nvPr/>
        </p:nvCxnSpPr>
        <p:spPr>
          <a:xfrm flipV="1">
            <a:off x="7102955" y="3546642"/>
            <a:ext cx="0" cy="10448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86B62915-5CD4-45B4-BDDE-75A12D2DFF65}"/>
              </a:ext>
            </a:extLst>
          </p:cNvPr>
          <p:cNvCxnSpPr/>
          <p:nvPr/>
        </p:nvCxnSpPr>
        <p:spPr>
          <a:xfrm>
            <a:off x="6597858" y="3419866"/>
            <a:ext cx="102761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91BA6CE2-75F9-02BA-3DD6-2D22FCB443FA}"/>
              </a:ext>
            </a:extLst>
          </p:cNvPr>
          <p:cNvCxnSpPr>
            <a:cxnSpLocks/>
          </p:cNvCxnSpPr>
          <p:nvPr/>
        </p:nvCxnSpPr>
        <p:spPr>
          <a:xfrm>
            <a:off x="1151680" y="2209037"/>
            <a:ext cx="2692395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6E790AE-2C19-41FB-53F8-84C730B5A2AD}"/>
              </a:ext>
            </a:extLst>
          </p:cNvPr>
          <p:cNvSpPr txBox="1"/>
          <p:nvPr/>
        </p:nvSpPr>
        <p:spPr>
          <a:xfrm>
            <a:off x="1903475" y="1657418"/>
            <a:ext cx="12101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solidFill>
                  <a:schemeClr val="accent2"/>
                </a:solidFill>
              </a:rPr>
              <a:t>方向</a:t>
            </a:r>
          </a:p>
        </p:txBody>
      </p: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0BDDD54D-2711-7FC5-3209-98789B6E4838}"/>
              </a:ext>
            </a:extLst>
          </p:cNvPr>
          <p:cNvCxnSpPr>
            <a:cxnSpLocks/>
          </p:cNvCxnSpPr>
          <p:nvPr/>
        </p:nvCxnSpPr>
        <p:spPr>
          <a:xfrm>
            <a:off x="3887074" y="6075010"/>
            <a:ext cx="6520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AD7279A-4403-559D-5A43-E6517E213A38}"/>
              </a:ext>
            </a:extLst>
          </p:cNvPr>
          <p:cNvSpPr txBox="1"/>
          <p:nvPr/>
        </p:nvSpPr>
        <p:spPr>
          <a:xfrm>
            <a:off x="4213085" y="5874955"/>
            <a:ext cx="3638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/>
              <a:t>只有經過一層權重值計算</a:t>
            </a:r>
            <a:endParaRPr kumimoji="1" lang="en-US" altLang="zh-TW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A876746E-B418-5452-A9E6-AFFE2F71E3CF}"/>
                  </a:ext>
                </a:extLst>
              </p:cNvPr>
              <p:cNvSpPr txBox="1"/>
              <p:nvPr/>
            </p:nvSpPr>
            <p:spPr>
              <a:xfrm>
                <a:off x="3250952" y="3036472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A876746E-B418-5452-A9E6-AFFE2F71E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952" y="3036472"/>
                <a:ext cx="460587" cy="461665"/>
              </a:xfrm>
              <a:prstGeom prst="rect">
                <a:avLst/>
              </a:prstGeom>
              <a:blipFill>
                <a:blip r:embed="rId1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9F637437-D169-CD05-6716-E87A5A92A40C}"/>
                  </a:ext>
                </a:extLst>
              </p:cNvPr>
              <p:cNvSpPr txBox="1"/>
              <p:nvPr/>
            </p:nvSpPr>
            <p:spPr>
              <a:xfrm>
                <a:off x="3235943" y="4243276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9F637437-D169-CD05-6716-E87A5A92A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943" y="4243276"/>
                <a:ext cx="460587" cy="461665"/>
              </a:xfrm>
              <a:prstGeom prst="rect">
                <a:avLst/>
              </a:prstGeom>
              <a:blipFill>
                <a:blip r:embed="rId1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49281F90-A84B-F317-6846-4EB3DAA96D30}"/>
                  </a:ext>
                </a:extLst>
              </p:cNvPr>
              <p:cNvSpPr txBox="1"/>
              <p:nvPr/>
            </p:nvSpPr>
            <p:spPr>
              <a:xfrm>
                <a:off x="8430351" y="4833723"/>
                <a:ext cx="3528298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TW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zh-TW" alt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49281F90-A84B-F317-6846-4EB3DAA96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0351" y="4833723"/>
                <a:ext cx="3528298" cy="413511"/>
              </a:xfrm>
              <a:prstGeom prst="rect">
                <a:avLst/>
              </a:prstGeom>
              <a:blipFill>
                <a:blip r:embed="rId15"/>
                <a:stretch>
                  <a:fillRect t="-8824" b="-205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427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  <p:bldP spid="20" grpId="0"/>
      <p:bldP spid="23" grpId="0"/>
      <p:bldP spid="24" grpId="0"/>
      <p:bldP spid="25" grpId="0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469A03-B911-33CC-859D-15968FCB8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類神經網路：</a:t>
            </a:r>
            <a:r>
              <a:rPr kumimoji="1" lang="en-US" altLang="zh-TW" dirty="0"/>
              <a:t>Perceptron</a:t>
            </a:r>
            <a:r>
              <a:rPr kumimoji="1" lang="zh-TW" altLang="en-US" dirty="0"/>
              <a:t> 有點像神經細胞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D5E60F-FFEA-7970-E519-CAEEC5C59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C96EE31-D799-86B4-0ECB-5ADC2A3F0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071" y="2256467"/>
            <a:ext cx="5143929" cy="331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1248384-E2C2-121B-4FD2-C431E3D56829}"/>
              </a:ext>
            </a:extLst>
          </p:cNvPr>
          <p:cNvSpPr txBox="1"/>
          <p:nvPr/>
        </p:nvSpPr>
        <p:spPr>
          <a:xfrm>
            <a:off x="5949573" y="5991224"/>
            <a:ext cx="452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Figure source: https://</a:t>
            </a:r>
            <a:r>
              <a:rPr kumimoji="1" lang="en-US" altLang="zh-TW" sz="14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zh-yue.wikipedia.org</a:t>
            </a:r>
            <a:r>
              <a:rPr kumimoji="1" lang="en-US" altLang="zh-TW" sz="14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/wiki/</a:t>
            </a:r>
            <a:r>
              <a:rPr kumimoji="1" lang="zh-TW" altLang="en-US" sz="14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神經細胞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4FB0CFDB-BB21-0438-6AC5-C8F755FCC1F4}"/>
              </a:ext>
            </a:extLst>
          </p:cNvPr>
          <p:cNvGrpSpPr/>
          <p:nvPr/>
        </p:nvGrpSpPr>
        <p:grpSpPr>
          <a:xfrm>
            <a:off x="1151680" y="2421932"/>
            <a:ext cx="2884170" cy="3833893"/>
            <a:chOff x="6579870" y="2243517"/>
            <a:chExt cx="2884170" cy="3833893"/>
          </a:xfrm>
        </p:grpSpPr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C0CD010B-3F68-FB44-92AC-BBC578F5A849}"/>
                </a:ext>
              </a:extLst>
            </p:cNvPr>
            <p:cNvSpPr/>
            <p:nvPr/>
          </p:nvSpPr>
          <p:spPr>
            <a:xfrm>
              <a:off x="6865620" y="2243517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48309C9D-D739-9353-7DEC-358299EAC598}"/>
                </a:ext>
              </a:extLst>
            </p:cNvPr>
            <p:cNvSpPr/>
            <p:nvPr/>
          </p:nvSpPr>
          <p:spPr>
            <a:xfrm>
              <a:off x="6854190" y="342900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7CDF7E49-2BF9-2A2A-1490-DB9C0B491E38}"/>
                </a:ext>
              </a:extLst>
            </p:cNvPr>
            <p:cNvSpPr/>
            <p:nvPr/>
          </p:nvSpPr>
          <p:spPr>
            <a:xfrm>
              <a:off x="6854190" y="4614483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3FC8333B-E62D-2CD5-8C1E-E5A92D698204}"/>
                </a:ext>
              </a:extLst>
            </p:cNvPr>
            <p:cNvCxnSpPr>
              <a:cxnSpLocks/>
              <a:stCxn id="10" idx="6"/>
              <a:endCxn id="19" idx="2"/>
            </p:cNvCxnSpPr>
            <p:nvPr/>
          </p:nvCxnSpPr>
          <p:spPr>
            <a:xfrm>
              <a:off x="7437120" y="2529267"/>
              <a:ext cx="1165860" cy="1799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F4DCFE92-6DA6-7458-B7FA-731BB8A0872A}"/>
                </a:ext>
              </a:extLst>
            </p:cNvPr>
            <p:cNvCxnSpPr>
              <a:cxnSpLocks/>
              <a:stCxn id="11" idx="6"/>
              <a:endCxn id="18" idx="2"/>
            </p:cNvCxnSpPr>
            <p:nvPr/>
          </p:nvCxnSpPr>
          <p:spPr>
            <a:xfrm flipV="1">
              <a:off x="7425690" y="3143250"/>
              <a:ext cx="1188720" cy="571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BC06AEE3-7859-968E-C261-1550A6542FAB}"/>
                </a:ext>
              </a:extLst>
            </p:cNvPr>
            <p:cNvCxnSpPr>
              <a:cxnSpLocks/>
              <a:stCxn id="12" idx="6"/>
              <a:endCxn id="18" idx="2"/>
            </p:cNvCxnSpPr>
            <p:nvPr/>
          </p:nvCxnSpPr>
          <p:spPr>
            <a:xfrm flipV="1">
              <a:off x="7425690" y="3143250"/>
              <a:ext cx="1188720" cy="1756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CAFB863C-2408-9E34-1F48-61693178BA1A}"/>
                </a:ext>
              </a:extLst>
            </p:cNvPr>
            <p:cNvSpPr txBox="1"/>
            <p:nvPr/>
          </p:nvSpPr>
          <p:spPr>
            <a:xfrm>
              <a:off x="6579870" y="5431080"/>
              <a:ext cx="1120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輸入層</a:t>
              </a:r>
              <a:endPara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CD697696-9896-FB5B-8C1A-101970EEB3E1}"/>
                </a:ext>
              </a:extLst>
            </p:cNvPr>
            <p:cNvSpPr txBox="1"/>
            <p:nvPr/>
          </p:nvSpPr>
          <p:spPr>
            <a:xfrm>
              <a:off x="8343900" y="5431079"/>
              <a:ext cx="1120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輸出層</a:t>
              </a:r>
              <a:endPara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algn="ctr"/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(1</a:t>
              </a:r>
              <a:r>
                <a:rPr kumimoji="1" lang="en-US" altLang="zh-TW" baseline="300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st </a:t>
              </a:r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層</a:t>
              </a:r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)</a:t>
              </a:r>
              <a:endPara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42C6CF32-ED76-268E-6BFB-5C8A6D3DBED2}"/>
                </a:ext>
              </a:extLst>
            </p:cNvPr>
            <p:cNvSpPr/>
            <p:nvPr/>
          </p:nvSpPr>
          <p:spPr>
            <a:xfrm>
              <a:off x="8614410" y="285750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1892D14E-EF76-D90F-F14F-3407930E8567}"/>
                </a:ext>
              </a:extLst>
            </p:cNvPr>
            <p:cNvSpPr/>
            <p:nvPr/>
          </p:nvSpPr>
          <p:spPr>
            <a:xfrm>
              <a:off x="8602980" y="4042983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FC1AEF79-E4E9-90B5-A9DF-0A800DE96783}"/>
                </a:ext>
              </a:extLst>
            </p:cNvPr>
            <p:cNvCxnSpPr>
              <a:cxnSpLocks/>
              <a:stCxn id="10" idx="6"/>
              <a:endCxn id="18" idx="2"/>
            </p:cNvCxnSpPr>
            <p:nvPr/>
          </p:nvCxnSpPr>
          <p:spPr>
            <a:xfrm>
              <a:off x="7437120" y="2529267"/>
              <a:ext cx="1177290" cy="613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FF009A30-DC33-A624-9B32-FE4A51CE9C05}"/>
                </a:ext>
              </a:extLst>
            </p:cNvPr>
            <p:cNvCxnSpPr>
              <a:cxnSpLocks/>
              <a:stCxn id="12" idx="6"/>
              <a:endCxn id="19" idx="2"/>
            </p:cNvCxnSpPr>
            <p:nvPr/>
          </p:nvCxnSpPr>
          <p:spPr>
            <a:xfrm flipV="1">
              <a:off x="7425690" y="4328733"/>
              <a:ext cx="1177290" cy="571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3AC2C1AA-6E8E-A4F6-958B-857251222E54}"/>
                </a:ext>
              </a:extLst>
            </p:cNvPr>
            <p:cNvCxnSpPr>
              <a:cxnSpLocks/>
              <a:stCxn id="11" idx="6"/>
              <a:endCxn id="19" idx="2"/>
            </p:cNvCxnSpPr>
            <p:nvPr/>
          </p:nvCxnSpPr>
          <p:spPr>
            <a:xfrm>
              <a:off x="7425690" y="3714750"/>
              <a:ext cx="1177290" cy="613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20E0046C-5401-F747-CA14-D7E67ADE7D97}"/>
                  </a:ext>
                </a:extLst>
              </p:cNvPr>
              <p:cNvSpPr txBox="1"/>
              <p:nvPr/>
            </p:nvSpPr>
            <p:spPr>
              <a:xfrm>
                <a:off x="930277" y="3607415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20E0046C-5401-F747-CA14-D7E67ADE7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77" y="3607415"/>
                <a:ext cx="460587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93880E4D-195E-2F1F-769E-35E2C1CEFCE9}"/>
                  </a:ext>
                </a:extLst>
              </p:cNvPr>
              <p:cNvSpPr txBox="1"/>
              <p:nvPr/>
            </p:nvSpPr>
            <p:spPr>
              <a:xfrm>
                <a:off x="935780" y="2421932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93880E4D-195E-2F1F-769E-35E2C1CEF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80" y="2421932"/>
                <a:ext cx="460587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2975830D-CDB3-448D-E1C9-95333841072E}"/>
                  </a:ext>
                </a:extLst>
              </p:cNvPr>
              <p:cNvSpPr txBox="1"/>
              <p:nvPr/>
            </p:nvSpPr>
            <p:spPr>
              <a:xfrm>
                <a:off x="935780" y="4809648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2975830D-CDB3-448D-E1C9-953338410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80" y="4809648"/>
                <a:ext cx="460587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F513D36C-BA46-945D-4FFB-3F7215FB5A81}"/>
                  </a:ext>
                </a:extLst>
              </p:cNvPr>
              <p:cNvSpPr txBox="1"/>
              <p:nvPr/>
            </p:nvSpPr>
            <p:spPr>
              <a:xfrm>
                <a:off x="2334298" y="2610300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F513D36C-BA46-945D-4FFB-3F7215FB5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298" y="2610300"/>
                <a:ext cx="779339" cy="4135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343D460C-A0B8-874C-6A45-E09DF7AA397D}"/>
                  </a:ext>
                </a:extLst>
              </p:cNvPr>
              <p:cNvSpPr txBox="1"/>
              <p:nvPr/>
            </p:nvSpPr>
            <p:spPr>
              <a:xfrm>
                <a:off x="2334298" y="4773379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343D460C-A0B8-874C-6A45-E09DF7AA3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298" y="4773379"/>
                <a:ext cx="779339" cy="4135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8C229564-DF97-5FAF-A800-F6EAF941AB19}"/>
                  </a:ext>
                </a:extLst>
              </p:cNvPr>
              <p:cNvSpPr txBox="1"/>
              <p:nvPr/>
            </p:nvSpPr>
            <p:spPr>
              <a:xfrm>
                <a:off x="1567439" y="4385932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8C229564-DF97-5FAF-A800-F6EAF941A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439" y="4385932"/>
                <a:ext cx="779339" cy="4135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B8E4FE71-5376-E6F5-0E58-98EB88FCA126}"/>
                  </a:ext>
                </a:extLst>
              </p:cNvPr>
              <p:cNvSpPr txBox="1"/>
              <p:nvPr/>
            </p:nvSpPr>
            <p:spPr>
              <a:xfrm>
                <a:off x="1817187" y="3935648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B8E4FE71-5376-E6F5-0E58-98EB88FCA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187" y="3935648"/>
                <a:ext cx="779339" cy="41351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9E08E9BA-F377-EDF0-D8FF-D3215BD0FD2D}"/>
                  </a:ext>
                </a:extLst>
              </p:cNvPr>
              <p:cNvSpPr txBox="1"/>
              <p:nvPr/>
            </p:nvSpPr>
            <p:spPr>
              <a:xfrm>
                <a:off x="1788143" y="3330727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9E08E9BA-F377-EDF0-D8FF-D3215BD0F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143" y="3330727"/>
                <a:ext cx="779339" cy="41351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8DDED5DA-6D0F-B7A0-9DFD-C6F898F6FE75}"/>
                  </a:ext>
                </a:extLst>
              </p:cNvPr>
              <p:cNvSpPr txBox="1"/>
              <p:nvPr/>
            </p:nvSpPr>
            <p:spPr>
              <a:xfrm>
                <a:off x="1652703" y="2851356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8DDED5DA-6D0F-B7A0-9DFD-C6F898F6F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703" y="2851356"/>
                <a:ext cx="779339" cy="41351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字方塊 44">
            <a:extLst>
              <a:ext uri="{FF2B5EF4-FFF2-40B4-BE49-F238E27FC236}">
                <a16:creationId xmlns:a16="http://schemas.microsoft.com/office/drawing/2014/main" id="{1680BF0B-A8EF-C2C4-0F70-3B47340A3800}"/>
              </a:ext>
            </a:extLst>
          </p:cNvPr>
          <p:cNvSpPr txBox="1"/>
          <p:nvPr/>
        </p:nvSpPr>
        <p:spPr>
          <a:xfrm>
            <a:off x="3844075" y="3136999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分類為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2FA0D1D8-419E-716A-111E-D2458BDCE55F}"/>
              </a:ext>
            </a:extLst>
          </p:cNvPr>
          <p:cNvSpPr txBox="1"/>
          <p:nvPr/>
        </p:nvSpPr>
        <p:spPr>
          <a:xfrm>
            <a:off x="3844075" y="4318250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分類為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64043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947306-707D-C2A3-2355-0ADFFC480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356088"/>
            <a:ext cx="11077303" cy="1033416"/>
          </a:xfrm>
        </p:spPr>
        <p:txBody>
          <a:bodyPr>
            <a:normAutofit/>
          </a:bodyPr>
          <a:lstStyle/>
          <a:p>
            <a:r>
              <a:rPr kumimoji="1" lang="en" altLang="zh-TW" dirty="0"/>
              <a:t>Multi-layer Perceptron (</a:t>
            </a:r>
            <a:r>
              <a:rPr kumimoji="1" lang="en-US" altLang="zh-TW" dirty="0"/>
              <a:t>MLP, </a:t>
            </a:r>
            <a:r>
              <a:rPr kumimoji="1" lang="zh-TW" altLang="en-US" dirty="0"/>
              <a:t>多層感知機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5818AC-71AE-E8FA-64A1-CB4483282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47F89A0E-7CD1-E136-616B-12359CF52288}"/>
              </a:ext>
            </a:extLst>
          </p:cNvPr>
          <p:cNvSpPr/>
          <p:nvPr/>
        </p:nvSpPr>
        <p:spPr>
          <a:xfrm>
            <a:off x="1712868" y="280331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E769E44A-0CB1-7CA4-0C7A-5A76BCA1A849}"/>
              </a:ext>
            </a:extLst>
          </p:cNvPr>
          <p:cNvSpPr/>
          <p:nvPr/>
        </p:nvSpPr>
        <p:spPr>
          <a:xfrm>
            <a:off x="1712868" y="399563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929CB2D1-8834-54D9-1C6D-FFB63BFB9D96}"/>
              </a:ext>
            </a:extLst>
          </p:cNvPr>
          <p:cNvCxnSpPr>
            <a:cxnSpLocks/>
            <a:stCxn id="5" idx="6"/>
            <a:endCxn id="12" idx="2"/>
          </p:cNvCxnSpPr>
          <p:nvPr/>
        </p:nvCxnSpPr>
        <p:spPr>
          <a:xfrm>
            <a:off x="2284368" y="3089067"/>
            <a:ext cx="1165860" cy="11868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1FF768BA-72E2-87F6-8DDF-5017D5FC1A43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284368" y="3090454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677AD367-A1CC-7AFF-72B9-4FCD99BB57D5}"/>
              </a:ext>
            </a:extLst>
          </p:cNvPr>
          <p:cNvSpPr txBox="1"/>
          <p:nvPr/>
        </p:nvSpPr>
        <p:spPr>
          <a:xfrm>
            <a:off x="1427118" y="5378284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6A0C11C-AE1C-14F1-A897-10875C91C483}"/>
              </a:ext>
            </a:extLst>
          </p:cNvPr>
          <p:cNvSpPr txBox="1"/>
          <p:nvPr/>
        </p:nvSpPr>
        <p:spPr>
          <a:xfrm>
            <a:off x="3191148" y="5378283"/>
            <a:ext cx="112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隱藏層</a:t>
            </a:r>
            <a:endParaRPr kumimoji="1" lang="en-US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(1</a:t>
            </a:r>
            <a:r>
              <a:rPr kumimoji="1" lang="en-US" altLang="zh-TW" baseline="30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 </a:t>
            </a: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層</a:t>
            </a:r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36DE320F-40ED-10A2-A934-C62E78C30ABA}"/>
              </a:ext>
            </a:extLst>
          </p:cNvPr>
          <p:cNvSpPr/>
          <p:nvPr/>
        </p:nvSpPr>
        <p:spPr>
          <a:xfrm>
            <a:off x="3461658" y="2804704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22A35110-8D2E-9BF7-43FD-0092DE9E6DC1}"/>
              </a:ext>
            </a:extLst>
          </p:cNvPr>
          <p:cNvSpPr/>
          <p:nvPr/>
        </p:nvSpPr>
        <p:spPr>
          <a:xfrm>
            <a:off x="3450228" y="399018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E357EFBB-99A6-FB90-910E-9AF6094FE5A7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284368" y="3089067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36C05B1B-098D-BE8D-8E16-5913F4452DF9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 flipV="1">
            <a:off x="2284368" y="4275937"/>
            <a:ext cx="1165860" cy="54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B63CC56E-26A1-EB12-D9A7-72E0291943E3}"/>
              </a:ext>
            </a:extLst>
          </p:cNvPr>
          <p:cNvSpPr/>
          <p:nvPr/>
        </p:nvSpPr>
        <p:spPr>
          <a:xfrm>
            <a:off x="4537602" y="3376204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EC4A8428-FA56-2556-EA0E-4BA1A9350BEB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4033158" y="3090454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ED0AA32A-C7E9-32FE-BBE8-A4BC685D1A68}"/>
              </a:ext>
            </a:extLst>
          </p:cNvPr>
          <p:cNvCxnSpPr>
            <a:cxnSpLocks/>
            <a:stCxn id="12" idx="6"/>
            <a:endCxn id="15" idx="2"/>
          </p:cNvCxnSpPr>
          <p:nvPr/>
        </p:nvCxnSpPr>
        <p:spPr>
          <a:xfrm flipV="1">
            <a:off x="4021728" y="3661954"/>
            <a:ext cx="515874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C1B9EB8-A0B1-4CB7-BCD7-67E730EFE36A}"/>
              </a:ext>
            </a:extLst>
          </p:cNvPr>
          <p:cNvSpPr txBox="1"/>
          <p:nvPr/>
        </p:nvSpPr>
        <p:spPr>
          <a:xfrm>
            <a:off x="4259853" y="5378283"/>
            <a:ext cx="112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輸出層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(2</a:t>
            </a:r>
            <a:r>
              <a:rPr kumimoji="1" lang="en-US" altLang="zh-TW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nd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層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E180F04-0AFE-8ACF-6F76-31856A617519}"/>
              </a:ext>
            </a:extLst>
          </p:cNvPr>
          <p:cNvSpPr/>
          <p:nvPr/>
        </p:nvSpPr>
        <p:spPr>
          <a:xfrm>
            <a:off x="3461658" y="2411822"/>
            <a:ext cx="571500" cy="2258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EF7CD44F-75E0-21BF-0C22-F041F9E444E8}"/>
                  </a:ext>
                </a:extLst>
              </p:cNvPr>
              <p:cNvSpPr txBox="1"/>
              <p:nvPr/>
            </p:nvSpPr>
            <p:spPr>
              <a:xfrm>
                <a:off x="1219059" y="4054567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EF7CD44F-75E0-21BF-0C22-F041F9E44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059" y="4054567"/>
                <a:ext cx="460587" cy="461665"/>
              </a:xfrm>
              <a:prstGeom prst="rect">
                <a:avLst/>
              </a:prstGeom>
              <a:blipFill>
                <a:blip r:embed="rId2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A2E2AD37-CB1A-88C9-5DB8-BFF51D329D76}"/>
                  </a:ext>
                </a:extLst>
              </p:cNvPr>
              <p:cNvSpPr txBox="1"/>
              <p:nvPr/>
            </p:nvSpPr>
            <p:spPr>
              <a:xfrm>
                <a:off x="1222576" y="2845428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A2E2AD37-CB1A-88C9-5DB8-BFF51D329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576" y="2845428"/>
                <a:ext cx="460587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EAA61AC3-39F7-54DF-7EEF-74F1F5AB5C61}"/>
                  </a:ext>
                </a:extLst>
              </p:cNvPr>
              <p:cNvSpPr txBox="1"/>
              <p:nvPr/>
            </p:nvSpPr>
            <p:spPr>
              <a:xfrm>
                <a:off x="2485248" y="2607799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EAA61AC3-39F7-54DF-7EEF-74F1F5AB5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248" y="2607799"/>
                <a:ext cx="779339" cy="4778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0867AB0C-9778-9AA8-2B73-310B9FB796C3}"/>
                  </a:ext>
                </a:extLst>
              </p:cNvPr>
              <p:cNvSpPr txBox="1"/>
              <p:nvPr/>
            </p:nvSpPr>
            <p:spPr>
              <a:xfrm>
                <a:off x="1937997" y="3221059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0867AB0C-9778-9AA8-2B73-310B9FB79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997" y="3221059"/>
                <a:ext cx="779339" cy="4778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FDF8FA96-5F2E-1DC4-4DF0-2BD07163D43D}"/>
                  </a:ext>
                </a:extLst>
              </p:cNvPr>
              <p:cNvSpPr txBox="1"/>
              <p:nvPr/>
            </p:nvSpPr>
            <p:spPr>
              <a:xfrm>
                <a:off x="1938920" y="3590494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FDF8FA96-5F2E-1DC4-4DF0-2BD07163D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920" y="3590494"/>
                <a:ext cx="779339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6CDC15E4-0876-98DF-D6C2-9680621133F9}"/>
                  </a:ext>
                </a:extLst>
              </p:cNvPr>
              <p:cNvSpPr txBox="1"/>
              <p:nvPr/>
            </p:nvSpPr>
            <p:spPr>
              <a:xfrm>
                <a:off x="2485248" y="4174431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6CDC15E4-0876-98DF-D6C2-968062113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248" y="4174431"/>
                <a:ext cx="779339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805245D9-663C-A936-06D5-F4427A1F3386}"/>
                  </a:ext>
                </a:extLst>
              </p:cNvPr>
              <p:cNvSpPr txBox="1"/>
              <p:nvPr/>
            </p:nvSpPr>
            <p:spPr>
              <a:xfrm>
                <a:off x="4059081" y="4020989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805245D9-663C-A936-06D5-F4427A1F3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081" y="4020989"/>
                <a:ext cx="779339" cy="4778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D23E4878-203E-75EB-6468-698D5B3A6E66}"/>
                  </a:ext>
                </a:extLst>
              </p:cNvPr>
              <p:cNvSpPr txBox="1"/>
              <p:nvPr/>
            </p:nvSpPr>
            <p:spPr>
              <a:xfrm>
                <a:off x="4059081" y="2825031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D23E4878-203E-75EB-6468-698D5B3A6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081" y="2825031"/>
                <a:ext cx="779339" cy="4778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CACDB827-ACCC-7221-4083-203B1BAAFB20}"/>
                  </a:ext>
                </a:extLst>
              </p:cNvPr>
              <p:cNvSpPr txBox="1"/>
              <p:nvPr/>
            </p:nvSpPr>
            <p:spPr>
              <a:xfrm>
                <a:off x="3513148" y="2363366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CACDB827-ACCC-7221-4083-203B1BAAF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148" y="2363366"/>
                <a:ext cx="460587" cy="461665"/>
              </a:xfrm>
              <a:prstGeom prst="rect">
                <a:avLst/>
              </a:prstGeom>
              <a:blipFill>
                <a:blip r:embed="rId10"/>
                <a:stretch>
                  <a:fillRect l="-2703"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84D76F8F-EEB1-B828-F4ED-B2C5F75C8552}"/>
                  </a:ext>
                </a:extLst>
              </p:cNvPr>
              <p:cNvSpPr txBox="1"/>
              <p:nvPr/>
            </p:nvSpPr>
            <p:spPr>
              <a:xfrm>
                <a:off x="3513148" y="3562516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84D76F8F-EEB1-B828-F4ED-B2C5F75C8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148" y="3562516"/>
                <a:ext cx="460587" cy="461665"/>
              </a:xfrm>
              <a:prstGeom prst="rect">
                <a:avLst/>
              </a:prstGeom>
              <a:blipFill>
                <a:blip r:embed="rId11"/>
                <a:stretch>
                  <a:fillRect l="-2703"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>
            <a:extLst>
              <a:ext uri="{FF2B5EF4-FFF2-40B4-BE49-F238E27FC236}">
                <a16:creationId xmlns:a16="http://schemas.microsoft.com/office/drawing/2014/main" id="{BDAD6D4F-6028-5869-8EE4-0453E5048406}"/>
              </a:ext>
            </a:extLst>
          </p:cNvPr>
          <p:cNvSpPr txBox="1"/>
          <p:nvPr/>
        </p:nvSpPr>
        <p:spPr>
          <a:xfrm>
            <a:off x="5379993" y="2342035"/>
            <a:ext cx="64735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/>
              <a:t>隱藏層：不是輸入層也不是輸出層的層</a:t>
            </a:r>
            <a:endParaRPr lang="en-US" altLang="zh-TW" sz="2800" dirty="0"/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7B58AEDF-48BE-BC87-47E7-B6FF664D39C8}"/>
              </a:ext>
            </a:extLst>
          </p:cNvPr>
          <p:cNvCxnSpPr>
            <a:cxnSpLocks/>
          </p:cNvCxnSpPr>
          <p:nvPr/>
        </p:nvCxnSpPr>
        <p:spPr>
          <a:xfrm>
            <a:off x="5272529" y="5824559"/>
            <a:ext cx="6520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ADB5C88-6AD4-751F-0456-03AD99AB0B64}"/>
              </a:ext>
            </a:extLst>
          </p:cNvPr>
          <p:cNvSpPr txBox="1"/>
          <p:nvPr/>
        </p:nvSpPr>
        <p:spPr>
          <a:xfrm>
            <a:off x="5755558" y="5624504"/>
            <a:ext cx="5009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/>
              <a:t>經過兩層權重值計算 </a:t>
            </a:r>
            <a:r>
              <a:rPr kumimoji="1" lang="en-US" altLang="zh-TW" sz="2000" dirty="0"/>
              <a:t>(</a:t>
            </a:r>
            <a:r>
              <a:rPr kumimoji="1" lang="zh-TW" altLang="en-US" sz="2000" dirty="0"/>
              <a:t>可以被稱作多層</a:t>
            </a:r>
            <a:r>
              <a:rPr kumimoji="1" lang="en-US" altLang="zh-TW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7142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 animBg="1"/>
      <p:bldP spid="34" grpId="0"/>
      <p:bldP spid="3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什麼是深度學習</a:t>
            </a:r>
            <a:r>
              <a:rPr kumimoji="1" lang="en-US" altLang="zh-TW" dirty="0"/>
              <a:t>?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3B00E6F-FB7E-6C2C-CB88-2CA5416A0A67}"/>
              </a:ext>
            </a:extLst>
          </p:cNvPr>
          <p:cNvSpPr txBox="1"/>
          <p:nvPr/>
        </p:nvSpPr>
        <p:spPr>
          <a:xfrm>
            <a:off x="653143" y="1868198"/>
            <a:ext cx="10772881" cy="2240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solidFill>
                  <a:schemeClr val="bg1">
                    <a:lumMod val="75000"/>
                  </a:schemeClr>
                </a:solidFill>
              </a:rPr>
              <a:t>「深度學習」是一種機器學習方法，著重於使用多層的類神經網路 </a:t>
            </a:r>
            <a:r>
              <a:rPr kumimoji="1" lang="en-US" altLang="zh-TW" sz="24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kumimoji="1" lang="en" altLang="zh-TW" sz="2400" dirty="0">
                <a:solidFill>
                  <a:schemeClr val="bg1">
                    <a:lumMod val="75000"/>
                  </a:schemeClr>
                </a:solidFill>
              </a:rPr>
              <a:t>Neural Networks) </a:t>
            </a:r>
            <a:r>
              <a:rPr kumimoji="1" lang="zh-TW" altLang="en-US" sz="2400" dirty="0">
                <a:solidFill>
                  <a:schemeClr val="bg1">
                    <a:lumMod val="75000"/>
                  </a:schemeClr>
                </a:solidFill>
              </a:rPr>
              <a:t>來完成任務，例如分類、生成等等。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在深度學習模型中，通常參數數量都非常龐大，這主要來自於</a:t>
            </a:r>
            <a:r>
              <a:rPr kumimoji="1" lang="zh-TW" altLang="en-US" sz="2400" dirty="0">
                <a:solidFill>
                  <a:srgbClr val="FF0000"/>
                </a:solidFill>
              </a:rPr>
              <a:t>隱藏層大小 </a:t>
            </a:r>
            <a:r>
              <a:rPr kumimoji="1" lang="en-US" altLang="zh-TW" sz="2400" dirty="0">
                <a:solidFill>
                  <a:srgbClr val="FF0000"/>
                </a:solidFill>
              </a:rPr>
              <a:t>(hidden size) </a:t>
            </a:r>
            <a:r>
              <a:rPr kumimoji="1" lang="zh-TW" altLang="en-US" sz="2400" dirty="0"/>
              <a:t>與</a:t>
            </a:r>
            <a:r>
              <a:rPr kumimoji="1" lang="zh-TW" altLang="en-US" sz="2400" dirty="0">
                <a:solidFill>
                  <a:srgbClr val="FF0000"/>
                </a:solidFill>
              </a:rPr>
              <a:t>模型層數 </a:t>
            </a:r>
            <a:r>
              <a:rPr kumimoji="1" lang="en-US" altLang="zh-TW" sz="2400" dirty="0">
                <a:solidFill>
                  <a:srgbClr val="FF0000"/>
                </a:solidFill>
              </a:rPr>
              <a:t>(number of hidden layers) </a:t>
            </a:r>
            <a:r>
              <a:rPr kumimoji="1" lang="zh-TW" altLang="en-US" sz="2400" dirty="0"/>
              <a:t>的增加。</a:t>
            </a:r>
            <a:endParaRPr kumimoji="1"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28923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F56BE0-D855-B010-066C-412E68D5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Deeper and Wider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加深、加寬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E18D89-7453-BB63-20A0-FC4BE26D0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 dirty="0"/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CB17BF11-8717-2BEC-A797-E86DB4B787E8}"/>
              </a:ext>
            </a:extLst>
          </p:cNvPr>
          <p:cNvCxnSpPr>
            <a:cxnSpLocks/>
          </p:cNvCxnSpPr>
          <p:nvPr/>
        </p:nvCxnSpPr>
        <p:spPr>
          <a:xfrm>
            <a:off x="8060919" y="5331666"/>
            <a:ext cx="227176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5BC176F-48E6-C901-5B1D-EA0B19E4108E}"/>
              </a:ext>
            </a:extLst>
          </p:cNvPr>
          <p:cNvSpPr txBox="1"/>
          <p:nvPr/>
        </p:nvSpPr>
        <p:spPr>
          <a:xfrm>
            <a:off x="8020996" y="5395478"/>
            <a:ext cx="2343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More hidden layers</a:t>
            </a:r>
          </a:p>
          <a:p>
            <a:pPr algn="ctr"/>
            <a:r>
              <a:rPr kumimoji="1" lang="en-US" altLang="zh-TW" dirty="0"/>
              <a:t>(deeper)</a:t>
            </a:r>
            <a:endParaRPr kumimoji="1" lang="zh-TW" altLang="en-US" dirty="0"/>
          </a:p>
        </p:txBody>
      </p: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AF195775-CEB0-BBF3-79AB-9B37EFC4DE5A}"/>
              </a:ext>
            </a:extLst>
          </p:cNvPr>
          <p:cNvCxnSpPr>
            <a:cxnSpLocks/>
          </p:cNvCxnSpPr>
          <p:nvPr/>
        </p:nvCxnSpPr>
        <p:spPr>
          <a:xfrm>
            <a:off x="8613989" y="2110188"/>
            <a:ext cx="0" cy="27385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7DCB317E-8B9B-5A14-D05F-B2E62B695CED}"/>
              </a:ext>
            </a:extLst>
          </p:cNvPr>
          <p:cNvSpPr txBox="1"/>
          <p:nvPr/>
        </p:nvSpPr>
        <p:spPr>
          <a:xfrm>
            <a:off x="8726666" y="1719051"/>
            <a:ext cx="284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Larger hidden size (wider)</a:t>
            </a:r>
            <a:endParaRPr kumimoji="1" lang="zh-TW" altLang="en-US" dirty="0"/>
          </a:p>
        </p:txBody>
      </p: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D5DE1B10-6F08-1A85-39DB-9585670BB511}"/>
              </a:ext>
            </a:extLst>
          </p:cNvPr>
          <p:cNvGrpSpPr/>
          <p:nvPr/>
        </p:nvGrpSpPr>
        <p:grpSpPr>
          <a:xfrm>
            <a:off x="792339" y="2236746"/>
            <a:ext cx="3890043" cy="2288953"/>
            <a:chOff x="792339" y="2236746"/>
            <a:chExt cx="3890043" cy="2288953"/>
          </a:xfrm>
        </p:grpSpPr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37701F2A-F1D4-288D-4A84-739D10A4D25E}"/>
                </a:ext>
              </a:extLst>
            </p:cNvPr>
            <p:cNvSpPr/>
            <p:nvPr/>
          </p:nvSpPr>
          <p:spPr>
            <a:xfrm>
              <a:off x="1286148" y="2676697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10F3B3D0-30B0-260A-0C8C-689FEC7550FD}"/>
                </a:ext>
              </a:extLst>
            </p:cNvPr>
            <p:cNvSpPr/>
            <p:nvPr/>
          </p:nvSpPr>
          <p:spPr>
            <a:xfrm>
              <a:off x="1286148" y="3869013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06FED28F-BFA9-2450-ADCB-E01497E6A4FF}"/>
                </a:ext>
              </a:extLst>
            </p:cNvPr>
            <p:cNvCxnSpPr>
              <a:cxnSpLocks/>
              <a:stCxn id="3" idx="6"/>
              <a:endCxn id="38" idx="2"/>
            </p:cNvCxnSpPr>
            <p:nvPr/>
          </p:nvCxnSpPr>
          <p:spPr>
            <a:xfrm>
              <a:off x="1857648" y="2962447"/>
              <a:ext cx="1165860" cy="11868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77BB1845-DB3E-3786-B69F-53255AD7E5CC}"/>
                </a:ext>
              </a:extLst>
            </p:cNvPr>
            <p:cNvCxnSpPr>
              <a:cxnSpLocks/>
              <a:stCxn id="30" idx="6"/>
              <a:endCxn id="36" idx="2"/>
            </p:cNvCxnSpPr>
            <p:nvPr/>
          </p:nvCxnSpPr>
          <p:spPr>
            <a:xfrm flipV="1">
              <a:off x="1857648" y="2963834"/>
              <a:ext cx="1177290" cy="11909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60B591BB-D451-EE4B-0E4A-423549269AED}"/>
                </a:ext>
              </a:extLst>
            </p:cNvPr>
            <p:cNvSpPr/>
            <p:nvPr/>
          </p:nvSpPr>
          <p:spPr>
            <a:xfrm>
              <a:off x="3034938" y="2678084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8" name="橢圓 37">
              <a:extLst>
                <a:ext uri="{FF2B5EF4-FFF2-40B4-BE49-F238E27FC236}">
                  <a16:creationId xmlns:a16="http://schemas.microsoft.com/office/drawing/2014/main" id="{0EF57EFB-57D9-3510-C6E2-61E0526CC235}"/>
                </a:ext>
              </a:extLst>
            </p:cNvPr>
            <p:cNvSpPr/>
            <p:nvPr/>
          </p:nvSpPr>
          <p:spPr>
            <a:xfrm>
              <a:off x="3023508" y="3863567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3900F8CD-FF60-21D6-FF45-727CB52C350A}"/>
                </a:ext>
              </a:extLst>
            </p:cNvPr>
            <p:cNvCxnSpPr>
              <a:cxnSpLocks/>
              <a:stCxn id="3" idx="6"/>
              <a:endCxn id="36" idx="2"/>
            </p:cNvCxnSpPr>
            <p:nvPr/>
          </p:nvCxnSpPr>
          <p:spPr>
            <a:xfrm>
              <a:off x="1857648" y="2962447"/>
              <a:ext cx="1177290" cy="13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D3E9550D-11A5-AF7F-3489-2D3851CE71BC}"/>
                </a:ext>
              </a:extLst>
            </p:cNvPr>
            <p:cNvCxnSpPr>
              <a:cxnSpLocks/>
              <a:stCxn id="30" idx="6"/>
              <a:endCxn id="38" idx="2"/>
            </p:cNvCxnSpPr>
            <p:nvPr/>
          </p:nvCxnSpPr>
          <p:spPr>
            <a:xfrm flipV="1">
              <a:off x="1857648" y="4149317"/>
              <a:ext cx="1165860" cy="54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F71FAD48-A9F5-89DE-A844-023FEDCE33A8}"/>
                </a:ext>
              </a:extLst>
            </p:cNvPr>
            <p:cNvSpPr/>
            <p:nvPr/>
          </p:nvSpPr>
          <p:spPr>
            <a:xfrm>
              <a:off x="4110882" y="3249584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17BD0FC5-6B71-F800-12B4-78CB6C03C0F4}"/>
                </a:ext>
              </a:extLst>
            </p:cNvPr>
            <p:cNvCxnSpPr>
              <a:cxnSpLocks/>
              <a:stCxn id="36" idx="6"/>
              <a:endCxn id="41" idx="2"/>
            </p:cNvCxnSpPr>
            <p:nvPr/>
          </p:nvCxnSpPr>
          <p:spPr>
            <a:xfrm>
              <a:off x="3606438" y="2963834"/>
              <a:ext cx="504444" cy="571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4F310FE8-0E9C-0DB0-20BC-CFF83B589C3A}"/>
                </a:ext>
              </a:extLst>
            </p:cNvPr>
            <p:cNvCxnSpPr>
              <a:cxnSpLocks/>
              <a:stCxn id="38" idx="6"/>
              <a:endCxn id="41" idx="2"/>
            </p:cNvCxnSpPr>
            <p:nvPr/>
          </p:nvCxnSpPr>
          <p:spPr>
            <a:xfrm flipV="1">
              <a:off x="3595008" y="3535334"/>
              <a:ext cx="515874" cy="613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19CC0B55-05FF-0D12-07C1-9A33F4C4B2F6}"/>
                    </a:ext>
                  </a:extLst>
                </p:cNvPr>
                <p:cNvSpPr txBox="1"/>
                <p:nvPr/>
              </p:nvSpPr>
              <p:spPr>
                <a:xfrm>
                  <a:off x="792339" y="3927947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19CC0B55-05FF-0D12-07C1-9A33F4C4B2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339" y="3927947"/>
                  <a:ext cx="460587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字方塊 45">
                  <a:extLst>
                    <a:ext uri="{FF2B5EF4-FFF2-40B4-BE49-F238E27FC236}">
                      <a16:creationId xmlns:a16="http://schemas.microsoft.com/office/drawing/2014/main" id="{D532EF82-722C-6BAD-EAF2-A297B07E11B7}"/>
                    </a:ext>
                  </a:extLst>
                </p:cNvPr>
                <p:cNvSpPr txBox="1"/>
                <p:nvPr/>
              </p:nvSpPr>
              <p:spPr>
                <a:xfrm>
                  <a:off x="795856" y="2718808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文字方塊 45">
                  <a:extLst>
                    <a:ext uri="{FF2B5EF4-FFF2-40B4-BE49-F238E27FC236}">
                      <a16:creationId xmlns:a16="http://schemas.microsoft.com/office/drawing/2014/main" id="{D532EF82-722C-6BAD-EAF2-A297B07E11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856" y="2718808"/>
                  <a:ext cx="460587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AAA76575-B014-A430-C301-DA5043247EAA}"/>
                    </a:ext>
                  </a:extLst>
                </p:cNvPr>
                <p:cNvSpPr txBox="1"/>
                <p:nvPr/>
              </p:nvSpPr>
              <p:spPr>
                <a:xfrm>
                  <a:off x="2058528" y="2481179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AAA76575-B014-A430-C301-DA5043247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8528" y="2481179"/>
                  <a:ext cx="779339" cy="47788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字方塊 47">
                  <a:extLst>
                    <a:ext uri="{FF2B5EF4-FFF2-40B4-BE49-F238E27FC236}">
                      <a16:creationId xmlns:a16="http://schemas.microsoft.com/office/drawing/2014/main" id="{2B8EC30E-A187-0E6D-BD94-DAC80711DF04}"/>
                    </a:ext>
                  </a:extLst>
                </p:cNvPr>
                <p:cNvSpPr txBox="1"/>
                <p:nvPr/>
              </p:nvSpPr>
              <p:spPr>
                <a:xfrm>
                  <a:off x="1511277" y="3094439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文字方塊 47">
                  <a:extLst>
                    <a:ext uri="{FF2B5EF4-FFF2-40B4-BE49-F238E27FC236}">
                      <a16:creationId xmlns:a16="http://schemas.microsoft.com/office/drawing/2014/main" id="{2B8EC30E-A187-0E6D-BD94-DAC80711DF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1277" y="3094439"/>
                  <a:ext cx="779339" cy="47788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字方塊 48">
                  <a:extLst>
                    <a:ext uri="{FF2B5EF4-FFF2-40B4-BE49-F238E27FC236}">
                      <a16:creationId xmlns:a16="http://schemas.microsoft.com/office/drawing/2014/main" id="{D103F155-F2A5-58F0-0C84-E18DAC4CA21C}"/>
                    </a:ext>
                  </a:extLst>
                </p:cNvPr>
                <p:cNvSpPr txBox="1"/>
                <p:nvPr/>
              </p:nvSpPr>
              <p:spPr>
                <a:xfrm>
                  <a:off x="1512200" y="3463874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文字方塊 48">
                  <a:extLst>
                    <a:ext uri="{FF2B5EF4-FFF2-40B4-BE49-F238E27FC236}">
                      <a16:creationId xmlns:a16="http://schemas.microsoft.com/office/drawing/2014/main" id="{D103F155-F2A5-58F0-0C84-E18DAC4CA2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2200" y="3463874"/>
                  <a:ext cx="779339" cy="47788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字方塊 49">
                  <a:extLst>
                    <a:ext uri="{FF2B5EF4-FFF2-40B4-BE49-F238E27FC236}">
                      <a16:creationId xmlns:a16="http://schemas.microsoft.com/office/drawing/2014/main" id="{4BD396EA-59F5-5026-BEFF-AB30FDB63ADD}"/>
                    </a:ext>
                  </a:extLst>
                </p:cNvPr>
                <p:cNvSpPr txBox="1"/>
                <p:nvPr/>
              </p:nvSpPr>
              <p:spPr>
                <a:xfrm>
                  <a:off x="2058528" y="4047811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文字方塊 49">
                  <a:extLst>
                    <a:ext uri="{FF2B5EF4-FFF2-40B4-BE49-F238E27FC236}">
                      <a16:creationId xmlns:a16="http://schemas.microsoft.com/office/drawing/2014/main" id="{4BD396EA-59F5-5026-BEFF-AB30FDB63A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8528" y="4047811"/>
                  <a:ext cx="779339" cy="47788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字方塊 50">
                  <a:extLst>
                    <a:ext uri="{FF2B5EF4-FFF2-40B4-BE49-F238E27FC236}">
                      <a16:creationId xmlns:a16="http://schemas.microsoft.com/office/drawing/2014/main" id="{27664774-72E7-C7FF-7417-4F58A73F2826}"/>
                    </a:ext>
                  </a:extLst>
                </p:cNvPr>
                <p:cNvSpPr txBox="1"/>
                <p:nvPr/>
              </p:nvSpPr>
              <p:spPr>
                <a:xfrm>
                  <a:off x="3632361" y="3894369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文字方塊 50">
                  <a:extLst>
                    <a:ext uri="{FF2B5EF4-FFF2-40B4-BE49-F238E27FC236}">
                      <a16:creationId xmlns:a16="http://schemas.microsoft.com/office/drawing/2014/main" id="{27664774-72E7-C7FF-7417-4F58A73F28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2361" y="3894369"/>
                  <a:ext cx="779339" cy="47788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字方塊 51">
                  <a:extLst>
                    <a:ext uri="{FF2B5EF4-FFF2-40B4-BE49-F238E27FC236}">
                      <a16:creationId xmlns:a16="http://schemas.microsoft.com/office/drawing/2014/main" id="{7DA15F97-AFE7-39FF-6843-A43827E8D9E0}"/>
                    </a:ext>
                  </a:extLst>
                </p:cNvPr>
                <p:cNvSpPr txBox="1"/>
                <p:nvPr/>
              </p:nvSpPr>
              <p:spPr>
                <a:xfrm>
                  <a:off x="3632361" y="2698411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文字方塊 51">
                  <a:extLst>
                    <a:ext uri="{FF2B5EF4-FFF2-40B4-BE49-F238E27FC236}">
                      <a16:creationId xmlns:a16="http://schemas.microsoft.com/office/drawing/2014/main" id="{7DA15F97-AFE7-39FF-6843-A43827E8D9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2361" y="2698411"/>
                  <a:ext cx="779339" cy="47788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字方塊 52">
                  <a:extLst>
                    <a:ext uri="{FF2B5EF4-FFF2-40B4-BE49-F238E27FC236}">
                      <a16:creationId xmlns:a16="http://schemas.microsoft.com/office/drawing/2014/main" id="{AA806397-16CA-B146-75E5-58FFD2BCF9FD}"/>
                    </a:ext>
                  </a:extLst>
                </p:cNvPr>
                <p:cNvSpPr txBox="1"/>
                <p:nvPr/>
              </p:nvSpPr>
              <p:spPr>
                <a:xfrm>
                  <a:off x="3086428" y="2236746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文字方塊 52">
                  <a:extLst>
                    <a:ext uri="{FF2B5EF4-FFF2-40B4-BE49-F238E27FC236}">
                      <a16:creationId xmlns:a16="http://schemas.microsoft.com/office/drawing/2014/main" id="{AA806397-16CA-B146-75E5-58FFD2BCF9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6428" y="2236746"/>
                  <a:ext cx="460587" cy="461665"/>
                </a:xfrm>
                <a:prstGeom prst="rect">
                  <a:avLst/>
                </a:prstGeom>
                <a:blipFill>
                  <a:blip r:embed="rId11"/>
                  <a:stretch>
                    <a:fillRect l="-2632"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字方塊 53">
                  <a:extLst>
                    <a:ext uri="{FF2B5EF4-FFF2-40B4-BE49-F238E27FC236}">
                      <a16:creationId xmlns:a16="http://schemas.microsoft.com/office/drawing/2014/main" id="{FEF2FB1D-1372-A0DA-9C97-15C3EAA5A430}"/>
                    </a:ext>
                  </a:extLst>
                </p:cNvPr>
                <p:cNvSpPr txBox="1"/>
                <p:nvPr/>
              </p:nvSpPr>
              <p:spPr>
                <a:xfrm>
                  <a:off x="3086428" y="3435896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文字方塊 53">
                  <a:extLst>
                    <a:ext uri="{FF2B5EF4-FFF2-40B4-BE49-F238E27FC236}">
                      <a16:creationId xmlns:a16="http://schemas.microsoft.com/office/drawing/2014/main" id="{FEF2FB1D-1372-A0DA-9C97-15C3EAA5A4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6428" y="3435896"/>
                  <a:ext cx="460587" cy="461665"/>
                </a:xfrm>
                <a:prstGeom prst="rect">
                  <a:avLst/>
                </a:prstGeom>
                <a:blipFill>
                  <a:blip r:embed="rId12"/>
                  <a:stretch>
                    <a:fillRect l="-2632"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4" name="橢圓 83">
            <a:extLst>
              <a:ext uri="{FF2B5EF4-FFF2-40B4-BE49-F238E27FC236}">
                <a16:creationId xmlns:a16="http://schemas.microsoft.com/office/drawing/2014/main" id="{12BB5D88-FB6C-B835-0612-9FEDC8B34D50}"/>
              </a:ext>
            </a:extLst>
          </p:cNvPr>
          <p:cNvSpPr/>
          <p:nvPr/>
        </p:nvSpPr>
        <p:spPr>
          <a:xfrm>
            <a:off x="6222240" y="273910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5" name="橢圓 84">
            <a:extLst>
              <a:ext uri="{FF2B5EF4-FFF2-40B4-BE49-F238E27FC236}">
                <a16:creationId xmlns:a16="http://schemas.microsoft.com/office/drawing/2014/main" id="{2138C46A-36A8-4028-0F98-D9763D75B2D8}"/>
              </a:ext>
            </a:extLst>
          </p:cNvPr>
          <p:cNvSpPr/>
          <p:nvPr/>
        </p:nvSpPr>
        <p:spPr>
          <a:xfrm>
            <a:off x="6222240" y="3931419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6" name="直線接點 85">
            <a:extLst>
              <a:ext uri="{FF2B5EF4-FFF2-40B4-BE49-F238E27FC236}">
                <a16:creationId xmlns:a16="http://schemas.microsoft.com/office/drawing/2014/main" id="{9698F082-8DE4-6F9B-1B46-EC4893AC2E86}"/>
              </a:ext>
            </a:extLst>
          </p:cNvPr>
          <p:cNvCxnSpPr>
            <a:cxnSpLocks/>
            <a:stCxn id="84" idx="6"/>
            <a:endCxn id="89" idx="2"/>
          </p:cNvCxnSpPr>
          <p:nvPr/>
        </p:nvCxnSpPr>
        <p:spPr>
          <a:xfrm>
            <a:off x="6793740" y="3024853"/>
            <a:ext cx="1144830" cy="15381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>
            <a:extLst>
              <a:ext uri="{FF2B5EF4-FFF2-40B4-BE49-F238E27FC236}">
                <a16:creationId xmlns:a16="http://schemas.microsoft.com/office/drawing/2014/main" id="{9608CA2B-153C-6E62-8A5B-ED252EA71FFF}"/>
              </a:ext>
            </a:extLst>
          </p:cNvPr>
          <p:cNvCxnSpPr>
            <a:cxnSpLocks/>
            <a:stCxn id="85" idx="6"/>
            <a:endCxn id="88" idx="2"/>
          </p:cNvCxnSpPr>
          <p:nvPr/>
        </p:nvCxnSpPr>
        <p:spPr>
          <a:xfrm flipV="1">
            <a:off x="6793740" y="2543585"/>
            <a:ext cx="1144830" cy="16735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橢圓 87">
            <a:extLst>
              <a:ext uri="{FF2B5EF4-FFF2-40B4-BE49-F238E27FC236}">
                <a16:creationId xmlns:a16="http://schemas.microsoft.com/office/drawing/2014/main" id="{DCF986A6-D535-21F4-F5FE-EF6CAEC2AFF1}"/>
              </a:ext>
            </a:extLst>
          </p:cNvPr>
          <p:cNvSpPr/>
          <p:nvPr/>
        </p:nvSpPr>
        <p:spPr>
          <a:xfrm>
            <a:off x="7938570" y="2257835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橢圓 88">
            <a:extLst>
              <a:ext uri="{FF2B5EF4-FFF2-40B4-BE49-F238E27FC236}">
                <a16:creationId xmlns:a16="http://schemas.microsoft.com/office/drawing/2014/main" id="{3D2F72B6-6062-1CDA-8000-9F6569CB8682}"/>
              </a:ext>
            </a:extLst>
          </p:cNvPr>
          <p:cNvSpPr/>
          <p:nvPr/>
        </p:nvSpPr>
        <p:spPr>
          <a:xfrm>
            <a:off x="7938570" y="427722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0" name="直線接點 89">
            <a:extLst>
              <a:ext uri="{FF2B5EF4-FFF2-40B4-BE49-F238E27FC236}">
                <a16:creationId xmlns:a16="http://schemas.microsoft.com/office/drawing/2014/main" id="{BAC3E4EB-BF2B-7123-0F52-6358C2522987}"/>
              </a:ext>
            </a:extLst>
          </p:cNvPr>
          <p:cNvCxnSpPr>
            <a:cxnSpLocks/>
            <a:stCxn id="84" idx="6"/>
            <a:endCxn id="88" idx="2"/>
          </p:cNvCxnSpPr>
          <p:nvPr/>
        </p:nvCxnSpPr>
        <p:spPr>
          <a:xfrm flipV="1">
            <a:off x="6793740" y="2543585"/>
            <a:ext cx="1144830" cy="481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接點 90">
            <a:extLst>
              <a:ext uri="{FF2B5EF4-FFF2-40B4-BE49-F238E27FC236}">
                <a16:creationId xmlns:a16="http://schemas.microsoft.com/office/drawing/2014/main" id="{0A9698C5-A68A-EF27-2727-AF4D58060CF5}"/>
              </a:ext>
            </a:extLst>
          </p:cNvPr>
          <p:cNvCxnSpPr>
            <a:cxnSpLocks/>
            <a:stCxn id="85" idx="6"/>
            <a:endCxn id="89" idx="2"/>
          </p:cNvCxnSpPr>
          <p:nvPr/>
        </p:nvCxnSpPr>
        <p:spPr>
          <a:xfrm>
            <a:off x="6793740" y="4217169"/>
            <a:ext cx="1144830" cy="3458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橢圓 91">
            <a:extLst>
              <a:ext uri="{FF2B5EF4-FFF2-40B4-BE49-F238E27FC236}">
                <a16:creationId xmlns:a16="http://schemas.microsoft.com/office/drawing/2014/main" id="{EE73FB33-6366-0F20-C610-73C49F963A8C}"/>
              </a:ext>
            </a:extLst>
          </p:cNvPr>
          <p:cNvSpPr/>
          <p:nvPr/>
        </p:nvSpPr>
        <p:spPr>
          <a:xfrm>
            <a:off x="10739407" y="3329979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1DECC719-9B3F-34A0-930F-7873D01730EB}"/>
              </a:ext>
            </a:extLst>
          </p:cNvPr>
          <p:cNvCxnSpPr>
            <a:cxnSpLocks/>
            <a:endCxn id="92" idx="2"/>
          </p:cNvCxnSpPr>
          <p:nvPr/>
        </p:nvCxnSpPr>
        <p:spPr>
          <a:xfrm>
            <a:off x="10234963" y="3044229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接點 93">
            <a:extLst>
              <a:ext uri="{FF2B5EF4-FFF2-40B4-BE49-F238E27FC236}">
                <a16:creationId xmlns:a16="http://schemas.microsoft.com/office/drawing/2014/main" id="{8249C64E-7460-0849-84DC-93F896E2C8A8}"/>
              </a:ext>
            </a:extLst>
          </p:cNvPr>
          <p:cNvCxnSpPr>
            <a:cxnSpLocks/>
            <a:endCxn id="92" idx="2"/>
          </p:cNvCxnSpPr>
          <p:nvPr/>
        </p:nvCxnSpPr>
        <p:spPr>
          <a:xfrm flipV="1">
            <a:off x="10223533" y="3615729"/>
            <a:ext cx="515874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045D4B53-95A0-6C52-FB1C-7F2A0711BC79}"/>
                  </a:ext>
                </a:extLst>
              </p:cNvPr>
              <p:cNvSpPr txBox="1"/>
              <p:nvPr/>
            </p:nvSpPr>
            <p:spPr>
              <a:xfrm>
                <a:off x="5737199" y="3910592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045D4B53-95A0-6C52-FB1C-7F2A0711B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199" y="3910592"/>
                <a:ext cx="460587" cy="461665"/>
              </a:xfrm>
              <a:prstGeom prst="rect">
                <a:avLst/>
              </a:prstGeom>
              <a:blipFill>
                <a:blip r:embed="rId1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>
                <a:extLst>
                  <a:ext uri="{FF2B5EF4-FFF2-40B4-BE49-F238E27FC236}">
                    <a16:creationId xmlns:a16="http://schemas.microsoft.com/office/drawing/2014/main" id="{346316F6-58ED-BB6D-4DA4-625E4F75FD8D}"/>
                  </a:ext>
                </a:extLst>
              </p:cNvPr>
              <p:cNvSpPr txBox="1"/>
              <p:nvPr/>
            </p:nvSpPr>
            <p:spPr>
              <a:xfrm>
                <a:off x="5737200" y="2728234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文字方塊 95">
                <a:extLst>
                  <a:ext uri="{FF2B5EF4-FFF2-40B4-BE49-F238E27FC236}">
                    <a16:creationId xmlns:a16="http://schemas.microsoft.com/office/drawing/2014/main" id="{346316F6-58ED-BB6D-4DA4-625E4F75F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200" y="2728234"/>
                <a:ext cx="460587" cy="461665"/>
              </a:xfrm>
              <a:prstGeom prst="rect">
                <a:avLst/>
              </a:prstGeom>
              <a:blipFill>
                <a:blip r:embed="rId1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3B394A90-819C-993D-4BFE-44A4E97F9857}"/>
                  </a:ext>
                </a:extLst>
              </p:cNvPr>
              <p:cNvSpPr txBox="1"/>
              <p:nvPr/>
            </p:nvSpPr>
            <p:spPr>
              <a:xfrm>
                <a:off x="6873481" y="2287878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3B394A90-819C-993D-4BFE-44A4E97F9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481" y="2287878"/>
                <a:ext cx="779339" cy="4778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橢圓 104">
            <a:extLst>
              <a:ext uri="{FF2B5EF4-FFF2-40B4-BE49-F238E27FC236}">
                <a16:creationId xmlns:a16="http://schemas.microsoft.com/office/drawing/2014/main" id="{F95A927F-40E5-09E4-E22C-82BDCA599B42}"/>
              </a:ext>
            </a:extLst>
          </p:cNvPr>
          <p:cNvSpPr/>
          <p:nvPr/>
        </p:nvSpPr>
        <p:spPr>
          <a:xfrm>
            <a:off x="9654900" y="273572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6" name="橢圓 105">
            <a:extLst>
              <a:ext uri="{FF2B5EF4-FFF2-40B4-BE49-F238E27FC236}">
                <a16:creationId xmlns:a16="http://schemas.microsoft.com/office/drawing/2014/main" id="{90202596-88D3-5B74-2AFD-8E3643D1CE25}"/>
              </a:ext>
            </a:extLst>
          </p:cNvPr>
          <p:cNvSpPr/>
          <p:nvPr/>
        </p:nvSpPr>
        <p:spPr>
          <a:xfrm>
            <a:off x="9654900" y="3909969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D24CF5DF-A80C-D335-B9C5-39824D53FCD6}"/>
              </a:ext>
            </a:extLst>
          </p:cNvPr>
          <p:cNvSpPr/>
          <p:nvPr/>
        </p:nvSpPr>
        <p:spPr>
          <a:xfrm>
            <a:off x="7938570" y="329206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3" name="直線接點 112">
            <a:extLst>
              <a:ext uri="{FF2B5EF4-FFF2-40B4-BE49-F238E27FC236}">
                <a16:creationId xmlns:a16="http://schemas.microsoft.com/office/drawing/2014/main" id="{66D03CA5-6B7B-25EA-85F5-87CCDCBAC7BA}"/>
              </a:ext>
            </a:extLst>
          </p:cNvPr>
          <p:cNvCxnSpPr>
            <a:cxnSpLocks/>
            <a:stCxn id="84" idx="6"/>
            <a:endCxn id="111" idx="2"/>
          </p:cNvCxnSpPr>
          <p:nvPr/>
        </p:nvCxnSpPr>
        <p:spPr>
          <a:xfrm>
            <a:off x="6793740" y="3024853"/>
            <a:ext cx="1144830" cy="5529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接點 115">
            <a:extLst>
              <a:ext uri="{FF2B5EF4-FFF2-40B4-BE49-F238E27FC236}">
                <a16:creationId xmlns:a16="http://schemas.microsoft.com/office/drawing/2014/main" id="{74067B0C-949B-FB86-0623-79DD89B8FB7A}"/>
              </a:ext>
            </a:extLst>
          </p:cNvPr>
          <p:cNvCxnSpPr>
            <a:cxnSpLocks/>
            <a:stCxn id="85" idx="6"/>
            <a:endCxn id="111" idx="2"/>
          </p:cNvCxnSpPr>
          <p:nvPr/>
        </p:nvCxnSpPr>
        <p:spPr>
          <a:xfrm flipV="1">
            <a:off x="6793740" y="3577817"/>
            <a:ext cx="1144830" cy="6393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接點 118">
            <a:extLst>
              <a:ext uri="{FF2B5EF4-FFF2-40B4-BE49-F238E27FC236}">
                <a16:creationId xmlns:a16="http://schemas.microsoft.com/office/drawing/2014/main" id="{C90BB750-755F-5C7E-D903-F4EFE7C951E6}"/>
              </a:ext>
            </a:extLst>
          </p:cNvPr>
          <p:cNvCxnSpPr>
            <a:cxnSpLocks/>
            <a:stCxn id="105" idx="2"/>
            <a:endCxn id="88" idx="6"/>
          </p:cNvCxnSpPr>
          <p:nvPr/>
        </p:nvCxnSpPr>
        <p:spPr>
          <a:xfrm flipH="1" flipV="1">
            <a:off x="8510070" y="2543585"/>
            <a:ext cx="1144830" cy="477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接點 122">
            <a:extLst>
              <a:ext uri="{FF2B5EF4-FFF2-40B4-BE49-F238E27FC236}">
                <a16:creationId xmlns:a16="http://schemas.microsoft.com/office/drawing/2014/main" id="{B2B25A4B-0401-5361-CFE9-F85CD352B862}"/>
              </a:ext>
            </a:extLst>
          </p:cNvPr>
          <p:cNvCxnSpPr>
            <a:cxnSpLocks/>
            <a:stCxn id="105" idx="2"/>
            <a:endCxn id="111" idx="6"/>
          </p:cNvCxnSpPr>
          <p:nvPr/>
        </p:nvCxnSpPr>
        <p:spPr>
          <a:xfrm flipH="1">
            <a:off x="8510070" y="3021473"/>
            <a:ext cx="1144830" cy="5563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接點 125">
            <a:extLst>
              <a:ext uri="{FF2B5EF4-FFF2-40B4-BE49-F238E27FC236}">
                <a16:creationId xmlns:a16="http://schemas.microsoft.com/office/drawing/2014/main" id="{8896565A-F01F-4424-16C6-BC39FBC5807F}"/>
              </a:ext>
            </a:extLst>
          </p:cNvPr>
          <p:cNvCxnSpPr>
            <a:cxnSpLocks/>
            <a:stCxn id="106" idx="2"/>
            <a:endCxn id="88" idx="6"/>
          </p:cNvCxnSpPr>
          <p:nvPr/>
        </p:nvCxnSpPr>
        <p:spPr>
          <a:xfrm flipH="1" flipV="1">
            <a:off x="8510070" y="2543585"/>
            <a:ext cx="1144830" cy="16521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接點 128">
            <a:extLst>
              <a:ext uri="{FF2B5EF4-FFF2-40B4-BE49-F238E27FC236}">
                <a16:creationId xmlns:a16="http://schemas.microsoft.com/office/drawing/2014/main" id="{94E25665-6E4D-4A3C-A613-502B4C08D669}"/>
              </a:ext>
            </a:extLst>
          </p:cNvPr>
          <p:cNvCxnSpPr>
            <a:cxnSpLocks/>
            <a:stCxn id="106" idx="2"/>
            <a:endCxn id="89" idx="6"/>
          </p:cNvCxnSpPr>
          <p:nvPr/>
        </p:nvCxnSpPr>
        <p:spPr>
          <a:xfrm flipH="1">
            <a:off x="8510070" y="4195719"/>
            <a:ext cx="1144830" cy="3672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接點 131">
            <a:extLst>
              <a:ext uri="{FF2B5EF4-FFF2-40B4-BE49-F238E27FC236}">
                <a16:creationId xmlns:a16="http://schemas.microsoft.com/office/drawing/2014/main" id="{BB5C1D34-4D44-DFAC-4600-5653A6ECCE18}"/>
              </a:ext>
            </a:extLst>
          </p:cNvPr>
          <p:cNvCxnSpPr>
            <a:cxnSpLocks/>
            <a:stCxn id="106" idx="2"/>
            <a:endCxn id="111" idx="6"/>
          </p:cNvCxnSpPr>
          <p:nvPr/>
        </p:nvCxnSpPr>
        <p:spPr>
          <a:xfrm flipH="1" flipV="1">
            <a:off x="8510070" y="3577817"/>
            <a:ext cx="1144830" cy="6179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接點 136">
            <a:extLst>
              <a:ext uri="{FF2B5EF4-FFF2-40B4-BE49-F238E27FC236}">
                <a16:creationId xmlns:a16="http://schemas.microsoft.com/office/drawing/2014/main" id="{DBDE5C2B-B9CE-FBD2-B45E-DB5A796A5C62}"/>
              </a:ext>
            </a:extLst>
          </p:cNvPr>
          <p:cNvCxnSpPr>
            <a:cxnSpLocks/>
            <a:stCxn id="105" idx="2"/>
            <a:endCxn id="89" idx="6"/>
          </p:cNvCxnSpPr>
          <p:nvPr/>
        </p:nvCxnSpPr>
        <p:spPr>
          <a:xfrm flipH="1">
            <a:off x="8510070" y="3021473"/>
            <a:ext cx="1144830" cy="15415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21E644F3-A4B4-6028-BF14-CA49D35D320D}"/>
                  </a:ext>
                </a:extLst>
              </p:cNvPr>
              <p:cNvSpPr txBox="1"/>
              <p:nvPr/>
            </p:nvSpPr>
            <p:spPr>
              <a:xfrm>
                <a:off x="7843747" y="1781635"/>
                <a:ext cx="779339" cy="4651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21E644F3-A4B4-6028-BF14-CA49D35D3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747" y="1781635"/>
                <a:ext cx="779339" cy="465192"/>
              </a:xfrm>
              <a:prstGeom prst="rect">
                <a:avLst/>
              </a:prstGeom>
              <a:blipFill>
                <a:blip r:embed="rId1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字方塊 142">
                <a:extLst>
                  <a:ext uri="{FF2B5EF4-FFF2-40B4-BE49-F238E27FC236}">
                    <a16:creationId xmlns:a16="http://schemas.microsoft.com/office/drawing/2014/main" id="{D2B27DAF-3E15-163B-F4CD-729697B73685}"/>
                  </a:ext>
                </a:extLst>
              </p:cNvPr>
              <p:cNvSpPr txBox="1"/>
              <p:nvPr/>
            </p:nvSpPr>
            <p:spPr>
              <a:xfrm>
                <a:off x="7849584" y="2848935"/>
                <a:ext cx="779339" cy="4651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文字方塊 142">
                <a:extLst>
                  <a:ext uri="{FF2B5EF4-FFF2-40B4-BE49-F238E27FC236}">
                    <a16:creationId xmlns:a16="http://schemas.microsoft.com/office/drawing/2014/main" id="{D2B27DAF-3E15-163B-F4CD-729697B73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9584" y="2848935"/>
                <a:ext cx="779339" cy="465192"/>
              </a:xfrm>
              <a:prstGeom prst="rect">
                <a:avLst/>
              </a:prstGeom>
              <a:blipFill>
                <a:blip r:embed="rId1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0538CD9B-A679-B739-53B8-2764FD6A7A18}"/>
                  </a:ext>
                </a:extLst>
              </p:cNvPr>
              <p:cNvSpPr txBox="1"/>
              <p:nvPr/>
            </p:nvSpPr>
            <p:spPr>
              <a:xfrm>
                <a:off x="7834650" y="3828332"/>
                <a:ext cx="779339" cy="4651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0538CD9B-A679-B739-53B8-2764FD6A7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650" y="3828332"/>
                <a:ext cx="779339" cy="465192"/>
              </a:xfrm>
              <a:prstGeom prst="rect">
                <a:avLst/>
              </a:prstGeom>
              <a:blipFill>
                <a:blip r:embed="rId18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文字方塊 144">
                <a:extLst>
                  <a:ext uri="{FF2B5EF4-FFF2-40B4-BE49-F238E27FC236}">
                    <a16:creationId xmlns:a16="http://schemas.microsoft.com/office/drawing/2014/main" id="{45E5B093-353B-AB41-BD5F-5593FF29243C}"/>
                  </a:ext>
                </a:extLst>
              </p:cNvPr>
              <p:cNvSpPr txBox="1"/>
              <p:nvPr/>
            </p:nvSpPr>
            <p:spPr>
              <a:xfrm>
                <a:off x="9553345" y="3452355"/>
                <a:ext cx="779339" cy="466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5" name="文字方塊 144">
                <a:extLst>
                  <a:ext uri="{FF2B5EF4-FFF2-40B4-BE49-F238E27FC236}">
                    <a16:creationId xmlns:a16="http://schemas.microsoft.com/office/drawing/2014/main" id="{45E5B093-353B-AB41-BD5F-5593FF292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345" y="3452355"/>
                <a:ext cx="779339" cy="466666"/>
              </a:xfrm>
              <a:prstGeom prst="rect">
                <a:avLst/>
              </a:prstGeom>
              <a:blipFill>
                <a:blip r:embed="rId19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文字方塊 145">
                <a:extLst>
                  <a:ext uri="{FF2B5EF4-FFF2-40B4-BE49-F238E27FC236}">
                    <a16:creationId xmlns:a16="http://schemas.microsoft.com/office/drawing/2014/main" id="{85479A1A-E5ED-D856-5BEA-1644E7C6F4E2}"/>
                  </a:ext>
                </a:extLst>
              </p:cNvPr>
              <p:cNvSpPr txBox="1"/>
              <p:nvPr/>
            </p:nvSpPr>
            <p:spPr>
              <a:xfrm>
                <a:off x="9570389" y="2281499"/>
                <a:ext cx="779339" cy="466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6" name="文字方塊 145">
                <a:extLst>
                  <a:ext uri="{FF2B5EF4-FFF2-40B4-BE49-F238E27FC236}">
                    <a16:creationId xmlns:a16="http://schemas.microsoft.com/office/drawing/2014/main" id="{85479A1A-E5ED-D856-5BEA-1644E7C6F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0389" y="2281499"/>
                <a:ext cx="779339" cy="466666"/>
              </a:xfrm>
              <a:prstGeom prst="rect">
                <a:avLst/>
              </a:prstGeom>
              <a:blipFill>
                <a:blip r:embed="rId20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94ACE93-BE7A-BDA7-BC94-1087AA987EAF}"/>
                  </a:ext>
                </a:extLst>
              </p:cNvPr>
              <p:cNvSpPr txBox="1"/>
              <p:nvPr/>
            </p:nvSpPr>
            <p:spPr>
              <a:xfrm>
                <a:off x="6462280" y="3346667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94ACE93-BE7A-BDA7-BC94-1087AA987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2280" y="3346667"/>
                <a:ext cx="779339" cy="47788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A62997E3-919B-AA02-4EA1-EDAE9E65C735}"/>
                  </a:ext>
                </a:extLst>
              </p:cNvPr>
              <p:cNvSpPr txBox="1"/>
              <p:nvPr/>
            </p:nvSpPr>
            <p:spPr>
              <a:xfrm>
                <a:off x="8710122" y="2304641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A62997E3-919B-AA02-4EA1-EDAE9E65C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0122" y="2304641"/>
                <a:ext cx="779339" cy="47788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E462B1E-03AB-9FB5-7CC2-A8501A0A6AEB}"/>
                  </a:ext>
                </a:extLst>
              </p:cNvPr>
              <p:cNvSpPr txBox="1"/>
              <p:nvPr/>
            </p:nvSpPr>
            <p:spPr>
              <a:xfrm>
                <a:off x="10245818" y="2835008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E462B1E-03AB-9FB5-7CC2-A8501A0A6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5818" y="2835008"/>
                <a:ext cx="779339" cy="47788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9733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2C8167-B115-8578-27AC-C4A72A4F9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Deep </a:t>
            </a:r>
            <a:r>
              <a:rPr kumimoji="1" lang="zh-TW" altLang="en-US" dirty="0"/>
              <a:t>真的比較好嗎？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244F74-FA4F-03B3-B296-DA847D063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/>
              <a:t>Sun, Chen, et al. "Revisiting unreasonable effectiveness of data in deep learning era." Proceedings of the IEEE international conference on computer vision. 2017.</a:t>
            </a:r>
          </a:p>
          <a:p>
            <a:r>
              <a:rPr kumimoji="1" lang="zh-TW" altLang="en-US" dirty="0"/>
              <a:t>提到：</a:t>
            </a:r>
            <a:endParaRPr kumimoji="1" lang="en-US" altLang="zh-TW" dirty="0"/>
          </a:p>
          <a:p>
            <a:pPr marL="457200" indent="-457200">
              <a:buFont typeface="+mj-lt"/>
              <a:buAutoNum type="arabicPeriod"/>
            </a:pPr>
            <a:r>
              <a:rPr kumimoji="1" lang="zh-TW" altLang="en-US" dirty="0"/>
              <a:t>資料量一樣的情況下，模型越大表現越好</a:t>
            </a:r>
            <a:endParaRPr kumimoji="1" lang="en-US" altLang="zh-TW" dirty="0"/>
          </a:p>
          <a:p>
            <a:pPr marL="457200" indent="-457200">
              <a:buFont typeface="+mj-lt"/>
              <a:buAutoNum type="arabicPeriod"/>
            </a:pPr>
            <a:r>
              <a:rPr kumimoji="1" lang="zh-TW" altLang="en-US" dirty="0"/>
              <a:t>在模型一樣的情況下，資料量越多，表現越好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13076D-B0CF-D0C3-1CAA-CFE00155A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469AE3B-9532-1095-3049-AF2B7ED1286E}"/>
              </a:ext>
            </a:extLst>
          </p:cNvPr>
          <p:cNvSpPr txBox="1"/>
          <p:nvPr/>
        </p:nvSpPr>
        <p:spPr>
          <a:xfrm>
            <a:off x="692899" y="4668765"/>
            <a:ext cx="10806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TW" altLang="en-US" dirty="0"/>
              <a:t>還有蠻多論文：</a:t>
            </a:r>
            <a:endParaRPr kumimoji="1" lang="en" altLang="zh-TW" dirty="0"/>
          </a:p>
          <a:p>
            <a:pPr algn="just"/>
            <a:r>
              <a:rPr kumimoji="1" lang="en" altLang="zh-TW" dirty="0"/>
              <a:t>Kaplan, Jared, et al. "Scaling laws for neural language models." </a:t>
            </a:r>
            <a:r>
              <a:rPr kumimoji="1" lang="en" altLang="zh-TW" dirty="0" err="1"/>
              <a:t>arXiv</a:t>
            </a:r>
            <a:r>
              <a:rPr kumimoji="1" lang="en" altLang="zh-TW" dirty="0"/>
              <a:t> preprint arXiv:2001.08361 (2020).</a:t>
            </a:r>
          </a:p>
          <a:p>
            <a:pPr algn="just"/>
            <a:r>
              <a:rPr kumimoji="1" lang="en" altLang="zh-TW" dirty="0"/>
              <a:t>Rae, Jack W., et al. "Scaling language models: Methods, analysis &amp; insights from training gopher." </a:t>
            </a:r>
            <a:r>
              <a:rPr kumimoji="1" lang="en" altLang="zh-TW" dirty="0" err="1"/>
              <a:t>arXiv</a:t>
            </a:r>
            <a:r>
              <a:rPr kumimoji="1" lang="en" altLang="zh-TW" dirty="0"/>
              <a:t> preprint arXiv:2112.11446 (2021).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1961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AAC4C0-72B2-0C9B-FEE3-3B8C1FAC5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實驗結果以外的「理論」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04086D-6A1D-DE5A-DA18-EA890AB9A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150" name="群組 149">
            <a:extLst>
              <a:ext uri="{FF2B5EF4-FFF2-40B4-BE49-F238E27FC236}">
                <a16:creationId xmlns:a16="http://schemas.microsoft.com/office/drawing/2014/main" id="{A60DF45C-3D58-5669-EF92-55ADE4718341}"/>
              </a:ext>
            </a:extLst>
          </p:cNvPr>
          <p:cNvGrpSpPr/>
          <p:nvPr/>
        </p:nvGrpSpPr>
        <p:grpSpPr>
          <a:xfrm>
            <a:off x="1573369" y="2281337"/>
            <a:ext cx="2808223" cy="1813247"/>
            <a:chOff x="817994" y="2499648"/>
            <a:chExt cx="2808223" cy="1813247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8402F2DB-CA5D-1F67-AE44-4ED719411C9D}"/>
                </a:ext>
              </a:extLst>
            </p:cNvPr>
            <p:cNvSpPr/>
            <p:nvPr/>
          </p:nvSpPr>
          <p:spPr>
            <a:xfrm>
              <a:off x="1338004" y="2518277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086C4BD3-F9DC-FC2A-4745-0EFE4F76C628}"/>
                </a:ext>
              </a:extLst>
            </p:cNvPr>
            <p:cNvSpPr/>
            <p:nvPr/>
          </p:nvSpPr>
          <p:spPr>
            <a:xfrm>
              <a:off x="1325408" y="3741395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3FA327E6-478D-7FF6-AFCA-341FD20C82B1}"/>
                </a:ext>
              </a:extLst>
            </p:cNvPr>
            <p:cNvCxnSpPr>
              <a:cxnSpLocks/>
              <a:stCxn id="7" idx="6"/>
              <a:endCxn id="14" idx="2"/>
            </p:cNvCxnSpPr>
            <p:nvPr/>
          </p:nvCxnSpPr>
          <p:spPr>
            <a:xfrm flipV="1">
              <a:off x="1896908" y="3356452"/>
              <a:ext cx="1157809" cy="67069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5B5B005E-7CD7-D768-D6F9-369669322216}"/>
                </a:ext>
              </a:extLst>
            </p:cNvPr>
            <p:cNvSpPr/>
            <p:nvPr/>
          </p:nvSpPr>
          <p:spPr>
            <a:xfrm>
              <a:off x="3054717" y="3070702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90DC5B89-D1D2-A114-A12D-8DDB4C6E1C9A}"/>
                </a:ext>
              </a:extLst>
            </p:cNvPr>
            <p:cNvCxnSpPr>
              <a:cxnSpLocks/>
              <a:stCxn id="6" idx="6"/>
              <a:endCxn id="14" idx="2"/>
            </p:cNvCxnSpPr>
            <p:nvPr/>
          </p:nvCxnSpPr>
          <p:spPr>
            <a:xfrm>
              <a:off x="1909504" y="2804027"/>
              <a:ext cx="1145213" cy="5524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7D0599C9-130A-F7DF-0E05-2321E74BF6A9}"/>
                    </a:ext>
                  </a:extLst>
                </p:cNvPr>
                <p:cNvSpPr txBox="1"/>
                <p:nvPr/>
              </p:nvSpPr>
              <p:spPr>
                <a:xfrm>
                  <a:off x="821249" y="3761407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7D0599C9-130A-F7DF-0E05-2321E74BF6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249" y="3761407"/>
                  <a:ext cx="460587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788CFD79-BFE2-BC7D-5FCE-1E7C34D6628F}"/>
                    </a:ext>
                  </a:extLst>
                </p:cNvPr>
                <p:cNvSpPr txBox="1"/>
                <p:nvPr/>
              </p:nvSpPr>
              <p:spPr>
                <a:xfrm>
                  <a:off x="817994" y="2499648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788CFD79-BFE2-BC7D-5FCE-1E7C34D662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994" y="2499648"/>
                  <a:ext cx="460587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B17E66F4-83B6-D9CA-BCA2-D6FD24EDFFA5}"/>
                    </a:ext>
                  </a:extLst>
                </p:cNvPr>
                <p:cNvSpPr txBox="1"/>
                <p:nvPr/>
              </p:nvSpPr>
              <p:spPr>
                <a:xfrm>
                  <a:off x="2119427" y="2611777"/>
                  <a:ext cx="779339" cy="4135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TW" altLang="en-US" sz="20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B17E66F4-83B6-D9CA-BCA2-D6FD24EDFF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9427" y="2611777"/>
                  <a:ext cx="779339" cy="41351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6D362A7D-429F-9AF6-9F0B-0BF112E2C8EF}"/>
                    </a:ext>
                  </a:extLst>
                </p:cNvPr>
                <p:cNvSpPr txBox="1"/>
                <p:nvPr/>
              </p:nvSpPr>
              <p:spPr>
                <a:xfrm>
                  <a:off x="2119426" y="3704180"/>
                  <a:ext cx="779339" cy="4135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TW" altLang="en-US" sz="20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6D362A7D-429F-9AF6-9F0B-0BF112E2C8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9426" y="3704180"/>
                  <a:ext cx="779339" cy="41351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ADA00A72-9DA0-C04D-7504-02FA70A46A11}"/>
                    </a:ext>
                  </a:extLst>
                </p:cNvPr>
                <p:cNvSpPr txBox="1"/>
                <p:nvPr/>
              </p:nvSpPr>
              <p:spPr>
                <a:xfrm>
                  <a:off x="3131683" y="3076229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ADA00A72-9DA0-C04D-7504-02FA70A46A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1683" y="3076229"/>
                  <a:ext cx="460587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89676AD2-F29B-C5A6-DB6A-A3F6302BC41F}"/>
                  </a:ext>
                </a:extLst>
              </p:cNvPr>
              <p:cNvSpPr txBox="1"/>
              <p:nvPr/>
            </p:nvSpPr>
            <p:spPr>
              <a:xfrm>
                <a:off x="1467038" y="4494997"/>
                <a:ext cx="3528298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TW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89676AD2-F29B-C5A6-DB6A-A3F6302BC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038" y="4494997"/>
                <a:ext cx="3528298" cy="4135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文字方塊 95">
                <a:extLst>
                  <a:ext uri="{FF2B5EF4-FFF2-40B4-BE49-F238E27FC236}">
                    <a16:creationId xmlns:a16="http://schemas.microsoft.com/office/drawing/2014/main" id="{59718BA9-351C-7089-00DF-7A6C71357A60}"/>
                  </a:ext>
                </a:extLst>
              </p:cNvPr>
              <p:cNvSpPr txBox="1"/>
              <p:nvPr/>
            </p:nvSpPr>
            <p:spPr>
              <a:xfrm>
                <a:off x="6910613" y="4494817"/>
                <a:ext cx="4392338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TW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6" name="文字方塊 95">
                <a:extLst>
                  <a:ext uri="{FF2B5EF4-FFF2-40B4-BE49-F238E27FC236}">
                    <a16:creationId xmlns:a16="http://schemas.microsoft.com/office/drawing/2014/main" id="{59718BA9-351C-7089-00DF-7A6C71357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613" y="4494817"/>
                <a:ext cx="4392338" cy="413511"/>
              </a:xfrm>
              <a:prstGeom prst="rect">
                <a:avLst/>
              </a:prstGeom>
              <a:blipFill>
                <a:blip r:embed="rId8"/>
                <a:stretch>
                  <a:fillRect t="-5882" b="-205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5" name="群組 124">
            <a:extLst>
              <a:ext uri="{FF2B5EF4-FFF2-40B4-BE49-F238E27FC236}">
                <a16:creationId xmlns:a16="http://schemas.microsoft.com/office/drawing/2014/main" id="{A10C9A03-7CF3-2349-BB77-129C621D8447}"/>
              </a:ext>
            </a:extLst>
          </p:cNvPr>
          <p:cNvGrpSpPr/>
          <p:nvPr/>
        </p:nvGrpSpPr>
        <p:grpSpPr>
          <a:xfrm>
            <a:off x="6508498" y="1868825"/>
            <a:ext cx="3890043" cy="2288953"/>
            <a:chOff x="792339" y="2236746"/>
            <a:chExt cx="3890043" cy="2288953"/>
          </a:xfrm>
        </p:grpSpPr>
        <p:sp>
          <p:nvSpPr>
            <p:cNvPr id="126" name="橢圓 125">
              <a:extLst>
                <a:ext uri="{FF2B5EF4-FFF2-40B4-BE49-F238E27FC236}">
                  <a16:creationId xmlns:a16="http://schemas.microsoft.com/office/drawing/2014/main" id="{5396608B-C0FF-9758-F923-52DBA8CFBE49}"/>
                </a:ext>
              </a:extLst>
            </p:cNvPr>
            <p:cNvSpPr/>
            <p:nvPr/>
          </p:nvSpPr>
          <p:spPr>
            <a:xfrm>
              <a:off x="1286148" y="2676697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7" name="橢圓 126">
              <a:extLst>
                <a:ext uri="{FF2B5EF4-FFF2-40B4-BE49-F238E27FC236}">
                  <a16:creationId xmlns:a16="http://schemas.microsoft.com/office/drawing/2014/main" id="{9F543A94-6B0C-9EC0-06F0-F402E7334B8B}"/>
                </a:ext>
              </a:extLst>
            </p:cNvPr>
            <p:cNvSpPr/>
            <p:nvPr/>
          </p:nvSpPr>
          <p:spPr>
            <a:xfrm>
              <a:off x="1286148" y="3869013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28" name="直線接點 127">
              <a:extLst>
                <a:ext uri="{FF2B5EF4-FFF2-40B4-BE49-F238E27FC236}">
                  <a16:creationId xmlns:a16="http://schemas.microsoft.com/office/drawing/2014/main" id="{8C15D108-E11A-EE1B-4892-D509E347CD1E}"/>
                </a:ext>
              </a:extLst>
            </p:cNvPr>
            <p:cNvCxnSpPr>
              <a:cxnSpLocks/>
              <a:stCxn id="126" idx="6"/>
              <a:endCxn id="131" idx="2"/>
            </p:cNvCxnSpPr>
            <p:nvPr/>
          </p:nvCxnSpPr>
          <p:spPr>
            <a:xfrm>
              <a:off x="1857648" y="2962447"/>
              <a:ext cx="1165860" cy="11868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接點 128">
              <a:extLst>
                <a:ext uri="{FF2B5EF4-FFF2-40B4-BE49-F238E27FC236}">
                  <a16:creationId xmlns:a16="http://schemas.microsoft.com/office/drawing/2014/main" id="{724CB1A2-52C7-8CE8-5158-F1308B2A81A6}"/>
                </a:ext>
              </a:extLst>
            </p:cNvPr>
            <p:cNvCxnSpPr>
              <a:cxnSpLocks/>
              <a:stCxn id="127" idx="6"/>
              <a:endCxn id="130" idx="2"/>
            </p:cNvCxnSpPr>
            <p:nvPr/>
          </p:nvCxnSpPr>
          <p:spPr>
            <a:xfrm flipV="1">
              <a:off x="1857648" y="2963834"/>
              <a:ext cx="1177290" cy="11909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橢圓 129">
              <a:extLst>
                <a:ext uri="{FF2B5EF4-FFF2-40B4-BE49-F238E27FC236}">
                  <a16:creationId xmlns:a16="http://schemas.microsoft.com/office/drawing/2014/main" id="{2C4DB3EB-287C-F144-3CA8-12491048818A}"/>
                </a:ext>
              </a:extLst>
            </p:cNvPr>
            <p:cNvSpPr/>
            <p:nvPr/>
          </p:nvSpPr>
          <p:spPr>
            <a:xfrm>
              <a:off x="3034938" y="2678084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1" name="橢圓 130">
              <a:extLst>
                <a:ext uri="{FF2B5EF4-FFF2-40B4-BE49-F238E27FC236}">
                  <a16:creationId xmlns:a16="http://schemas.microsoft.com/office/drawing/2014/main" id="{7D18459C-298C-6531-9134-F48195842114}"/>
                </a:ext>
              </a:extLst>
            </p:cNvPr>
            <p:cNvSpPr/>
            <p:nvPr/>
          </p:nvSpPr>
          <p:spPr>
            <a:xfrm>
              <a:off x="3023508" y="3863567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32" name="直線接點 131">
              <a:extLst>
                <a:ext uri="{FF2B5EF4-FFF2-40B4-BE49-F238E27FC236}">
                  <a16:creationId xmlns:a16="http://schemas.microsoft.com/office/drawing/2014/main" id="{7A44B22C-72D3-CC7F-E8B1-15779B9A080F}"/>
                </a:ext>
              </a:extLst>
            </p:cNvPr>
            <p:cNvCxnSpPr>
              <a:cxnSpLocks/>
              <a:stCxn id="126" idx="6"/>
              <a:endCxn id="130" idx="2"/>
            </p:cNvCxnSpPr>
            <p:nvPr/>
          </p:nvCxnSpPr>
          <p:spPr>
            <a:xfrm>
              <a:off x="1857648" y="2962447"/>
              <a:ext cx="1177290" cy="13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接點 132">
              <a:extLst>
                <a:ext uri="{FF2B5EF4-FFF2-40B4-BE49-F238E27FC236}">
                  <a16:creationId xmlns:a16="http://schemas.microsoft.com/office/drawing/2014/main" id="{A766F70B-1E90-C671-8008-2FBD7290E4D2}"/>
                </a:ext>
              </a:extLst>
            </p:cNvPr>
            <p:cNvCxnSpPr>
              <a:cxnSpLocks/>
              <a:stCxn id="127" idx="6"/>
              <a:endCxn id="131" idx="2"/>
            </p:cNvCxnSpPr>
            <p:nvPr/>
          </p:nvCxnSpPr>
          <p:spPr>
            <a:xfrm flipV="1">
              <a:off x="1857648" y="4149317"/>
              <a:ext cx="1165860" cy="54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橢圓 133">
              <a:extLst>
                <a:ext uri="{FF2B5EF4-FFF2-40B4-BE49-F238E27FC236}">
                  <a16:creationId xmlns:a16="http://schemas.microsoft.com/office/drawing/2014/main" id="{811261CF-4922-D44A-B81A-CC65A0E8B958}"/>
                </a:ext>
              </a:extLst>
            </p:cNvPr>
            <p:cNvSpPr/>
            <p:nvPr/>
          </p:nvSpPr>
          <p:spPr>
            <a:xfrm>
              <a:off x="4110882" y="3249584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35" name="直線接點 134">
              <a:extLst>
                <a:ext uri="{FF2B5EF4-FFF2-40B4-BE49-F238E27FC236}">
                  <a16:creationId xmlns:a16="http://schemas.microsoft.com/office/drawing/2014/main" id="{E10E23EC-B94D-5BB8-FBD6-05BF12FF59AA}"/>
                </a:ext>
              </a:extLst>
            </p:cNvPr>
            <p:cNvCxnSpPr>
              <a:cxnSpLocks/>
              <a:stCxn id="130" idx="6"/>
              <a:endCxn id="134" idx="2"/>
            </p:cNvCxnSpPr>
            <p:nvPr/>
          </p:nvCxnSpPr>
          <p:spPr>
            <a:xfrm>
              <a:off x="3606438" y="2963834"/>
              <a:ext cx="504444" cy="571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接點 135">
              <a:extLst>
                <a:ext uri="{FF2B5EF4-FFF2-40B4-BE49-F238E27FC236}">
                  <a16:creationId xmlns:a16="http://schemas.microsoft.com/office/drawing/2014/main" id="{DFF216C9-5E91-5400-8298-039701D030E5}"/>
                </a:ext>
              </a:extLst>
            </p:cNvPr>
            <p:cNvCxnSpPr>
              <a:cxnSpLocks/>
              <a:stCxn id="131" idx="6"/>
              <a:endCxn id="134" idx="2"/>
            </p:cNvCxnSpPr>
            <p:nvPr/>
          </p:nvCxnSpPr>
          <p:spPr>
            <a:xfrm flipV="1">
              <a:off x="3595008" y="3535334"/>
              <a:ext cx="515874" cy="613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文字方塊 136">
                  <a:extLst>
                    <a:ext uri="{FF2B5EF4-FFF2-40B4-BE49-F238E27FC236}">
                      <a16:creationId xmlns:a16="http://schemas.microsoft.com/office/drawing/2014/main" id="{4633928B-85DC-0F94-9638-C605D847E13F}"/>
                    </a:ext>
                  </a:extLst>
                </p:cNvPr>
                <p:cNvSpPr txBox="1"/>
                <p:nvPr/>
              </p:nvSpPr>
              <p:spPr>
                <a:xfrm>
                  <a:off x="792339" y="3927947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19CC0B55-05FF-0D12-07C1-9A33F4C4B2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339" y="3927947"/>
                  <a:ext cx="460587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文字方塊 137">
                  <a:extLst>
                    <a:ext uri="{FF2B5EF4-FFF2-40B4-BE49-F238E27FC236}">
                      <a16:creationId xmlns:a16="http://schemas.microsoft.com/office/drawing/2014/main" id="{17EACCE1-2AED-9FEB-AAD8-1705C7260120}"/>
                    </a:ext>
                  </a:extLst>
                </p:cNvPr>
                <p:cNvSpPr txBox="1"/>
                <p:nvPr/>
              </p:nvSpPr>
              <p:spPr>
                <a:xfrm>
                  <a:off x="795856" y="2718808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文字方塊 45">
                  <a:extLst>
                    <a:ext uri="{FF2B5EF4-FFF2-40B4-BE49-F238E27FC236}">
                      <a16:creationId xmlns:a16="http://schemas.microsoft.com/office/drawing/2014/main" id="{D532EF82-722C-6BAD-EAF2-A297B07E11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856" y="2718808"/>
                  <a:ext cx="460587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文字方塊 138">
                  <a:extLst>
                    <a:ext uri="{FF2B5EF4-FFF2-40B4-BE49-F238E27FC236}">
                      <a16:creationId xmlns:a16="http://schemas.microsoft.com/office/drawing/2014/main" id="{608C22F2-42EE-E1FC-9F1C-2D425EFB2472}"/>
                    </a:ext>
                  </a:extLst>
                </p:cNvPr>
                <p:cNvSpPr txBox="1"/>
                <p:nvPr/>
              </p:nvSpPr>
              <p:spPr>
                <a:xfrm>
                  <a:off x="2058528" y="2481179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AAA76575-B014-A430-C301-DA5043247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8528" y="2481179"/>
                  <a:ext cx="779339" cy="47788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文字方塊 139">
                  <a:extLst>
                    <a:ext uri="{FF2B5EF4-FFF2-40B4-BE49-F238E27FC236}">
                      <a16:creationId xmlns:a16="http://schemas.microsoft.com/office/drawing/2014/main" id="{CF500A3C-2FA7-A52A-2E8D-BEFEC3B62679}"/>
                    </a:ext>
                  </a:extLst>
                </p:cNvPr>
                <p:cNvSpPr txBox="1"/>
                <p:nvPr/>
              </p:nvSpPr>
              <p:spPr>
                <a:xfrm>
                  <a:off x="1511277" y="3094439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文字方塊 47">
                  <a:extLst>
                    <a:ext uri="{FF2B5EF4-FFF2-40B4-BE49-F238E27FC236}">
                      <a16:creationId xmlns:a16="http://schemas.microsoft.com/office/drawing/2014/main" id="{2B8EC30E-A187-0E6D-BD94-DAC80711DF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1277" y="3094439"/>
                  <a:ext cx="779339" cy="47788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文字方塊 140">
                  <a:extLst>
                    <a:ext uri="{FF2B5EF4-FFF2-40B4-BE49-F238E27FC236}">
                      <a16:creationId xmlns:a16="http://schemas.microsoft.com/office/drawing/2014/main" id="{7FB284D9-1293-1381-6925-B6C2586A5061}"/>
                    </a:ext>
                  </a:extLst>
                </p:cNvPr>
                <p:cNvSpPr txBox="1"/>
                <p:nvPr/>
              </p:nvSpPr>
              <p:spPr>
                <a:xfrm>
                  <a:off x="1512200" y="3463874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文字方塊 48">
                  <a:extLst>
                    <a:ext uri="{FF2B5EF4-FFF2-40B4-BE49-F238E27FC236}">
                      <a16:creationId xmlns:a16="http://schemas.microsoft.com/office/drawing/2014/main" id="{D103F155-F2A5-58F0-0C84-E18DAC4CA2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2200" y="3463874"/>
                  <a:ext cx="779339" cy="47788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文字方塊 141">
                  <a:extLst>
                    <a:ext uri="{FF2B5EF4-FFF2-40B4-BE49-F238E27FC236}">
                      <a16:creationId xmlns:a16="http://schemas.microsoft.com/office/drawing/2014/main" id="{9774DC18-17B0-7D62-CC9B-54CD8084F47D}"/>
                    </a:ext>
                  </a:extLst>
                </p:cNvPr>
                <p:cNvSpPr txBox="1"/>
                <p:nvPr/>
              </p:nvSpPr>
              <p:spPr>
                <a:xfrm>
                  <a:off x="2058528" y="4047811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文字方塊 49">
                  <a:extLst>
                    <a:ext uri="{FF2B5EF4-FFF2-40B4-BE49-F238E27FC236}">
                      <a16:creationId xmlns:a16="http://schemas.microsoft.com/office/drawing/2014/main" id="{4BD396EA-59F5-5026-BEFF-AB30FDB63A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8528" y="4047811"/>
                  <a:ext cx="779339" cy="47788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文字方塊 142">
                  <a:extLst>
                    <a:ext uri="{FF2B5EF4-FFF2-40B4-BE49-F238E27FC236}">
                      <a16:creationId xmlns:a16="http://schemas.microsoft.com/office/drawing/2014/main" id="{5308201E-AD49-DAF7-D1BB-315F31279CA8}"/>
                    </a:ext>
                  </a:extLst>
                </p:cNvPr>
                <p:cNvSpPr txBox="1"/>
                <p:nvPr/>
              </p:nvSpPr>
              <p:spPr>
                <a:xfrm>
                  <a:off x="3632361" y="3894369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文字方塊 50">
                  <a:extLst>
                    <a:ext uri="{FF2B5EF4-FFF2-40B4-BE49-F238E27FC236}">
                      <a16:creationId xmlns:a16="http://schemas.microsoft.com/office/drawing/2014/main" id="{27664774-72E7-C7FF-7417-4F58A73F28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2361" y="3894369"/>
                  <a:ext cx="779339" cy="47788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文字方塊 143">
                  <a:extLst>
                    <a:ext uri="{FF2B5EF4-FFF2-40B4-BE49-F238E27FC236}">
                      <a16:creationId xmlns:a16="http://schemas.microsoft.com/office/drawing/2014/main" id="{7FEB204E-7DB3-DF47-C5C8-27FA53D66407}"/>
                    </a:ext>
                  </a:extLst>
                </p:cNvPr>
                <p:cNvSpPr txBox="1"/>
                <p:nvPr/>
              </p:nvSpPr>
              <p:spPr>
                <a:xfrm>
                  <a:off x="3632361" y="2698411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文字方塊 51">
                  <a:extLst>
                    <a:ext uri="{FF2B5EF4-FFF2-40B4-BE49-F238E27FC236}">
                      <a16:creationId xmlns:a16="http://schemas.microsoft.com/office/drawing/2014/main" id="{7DA15F97-AFE7-39FF-6843-A43827E8D9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2361" y="2698411"/>
                  <a:ext cx="779339" cy="47788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文字方塊 144">
                  <a:extLst>
                    <a:ext uri="{FF2B5EF4-FFF2-40B4-BE49-F238E27FC236}">
                      <a16:creationId xmlns:a16="http://schemas.microsoft.com/office/drawing/2014/main" id="{EE3EF61B-2C45-BD7F-D30B-454EF05D25A5}"/>
                    </a:ext>
                  </a:extLst>
                </p:cNvPr>
                <p:cNvSpPr txBox="1"/>
                <p:nvPr/>
              </p:nvSpPr>
              <p:spPr>
                <a:xfrm>
                  <a:off x="3086428" y="2236746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文字方塊 52">
                  <a:extLst>
                    <a:ext uri="{FF2B5EF4-FFF2-40B4-BE49-F238E27FC236}">
                      <a16:creationId xmlns:a16="http://schemas.microsoft.com/office/drawing/2014/main" id="{AA806397-16CA-B146-75E5-58FFD2BCF9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6428" y="2236746"/>
                  <a:ext cx="460587" cy="461665"/>
                </a:xfrm>
                <a:prstGeom prst="rect">
                  <a:avLst/>
                </a:prstGeom>
                <a:blipFill>
                  <a:blip r:embed="rId17"/>
                  <a:stretch>
                    <a:fillRect l="-2632"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文字方塊 145">
                  <a:extLst>
                    <a:ext uri="{FF2B5EF4-FFF2-40B4-BE49-F238E27FC236}">
                      <a16:creationId xmlns:a16="http://schemas.microsoft.com/office/drawing/2014/main" id="{F7C584B9-D89C-1CAC-01FC-D6A5BF1BABA3}"/>
                    </a:ext>
                  </a:extLst>
                </p:cNvPr>
                <p:cNvSpPr txBox="1"/>
                <p:nvPr/>
              </p:nvSpPr>
              <p:spPr>
                <a:xfrm>
                  <a:off x="3086428" y="3435896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文字方塊 53">
                  <a:extLst>
                    <a:ext uri="{FF2B5EF4-FFF2-40B4-BE49-F238E27FC236}">
                      <a16:creationId xmlns:a16="http://schemas.microsoft.com/office/drawing/2014/main" id="{FEF2FB1D-1372-A0DA-9C97-15C3EAA5A4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6428" y="3435896"/>
                  <a:ext cx="460587" cy="461665"/>
                </a:xfrm>
                <a:prstGeom prst="rect">
                  <a:avLst/>
                </a:prstGeom>
                <a:blipFill>
                  <a:blip r:embed="rId18"/>
                  <a:stretch>
                    <a:fillRect l="-2632"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字方塊 148">
                <a:extLst>
                  <a:ext uri="{FF2B5EF4-FFF2-40B4-BE49-F238E27FC236}">
                    <a16:creationId xmlns:a16="http://schemas.microsoft.com/office/drawing/2014/main" id="{027BCFCF-B547-E426-C143-DBDA4DD49B63}"/>
                  </a:ext>
                </a:extLst>
              </p:cNvPr>
              <p:cNvSpPr txBox="1"/>
              <p:nvPr/>
            </p:nvSpPr>
            <p:spPr>
              <a:xfrm>
                <a:off x="9882592" y="2870955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9" name="文字方塊 148">
                <a:extLst>
                  <a:ext uri="{FF2B5EF4-FFF2-40B4-BE49-F238E27FC236}">
                    <a16:creationId xmlns:a16="http://schemas.microsoft.com/office/drawing/2014/main" id="{027BCFCF-B547-E426-C143-DBDA4DD49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2592" y="2870955"/>
                <a:ext cx="460587" cy="461665"/>
              </a:xfrm>
              <a:prstGeom prst="rect">
                <a:avLst/>
              </a:prstGeom>
              <a:blipFill>
                <a:blip r:embed="rId1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字方塊 150">
                <a:extLst>
                  <a:ext uri="{FF2B5EF4-FFF2-40B4-BE49-F238E27FC236}">
                    <a16:creationId xmlns:a16="http://schemas.microsoft.com/office/drawing/2014/main" id="{A02065AB-0DF0-49E7-94E4-2C34DA8038C8}"/>
                  </a:ext>
                </a:extLst>
              </p:cNvPr>
              <p:cNvSpPr txBox="1"/>
              <p:nvPr/>
            </p:nvSpPr>
            <p:spPr>
              <a:xfrm>
                <a:off x="7227435" y="4979239"/>
                <a:ext cx="3785122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zh-TW" alt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</m:oMath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1" name="文字方塊 150">
                <a:extLst>
                  <a:ext uri="{FF2B5EF4-FFF2-40B4-BE49-F238E27FC236}">
                    <a16:creationId xmlns:a16="http://schemas.microsoft.com/office/drawing/2014/main" id="{A02065AB-0DF0-49E7-94E4-2C34DA803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435" y="4979239"/>
                <a:ext cx="3785122" cy="413511"/>
              </a:xfrm>
              <a:prstGeom prst="rect">
                <a:avLst/>
              </a:prstGeom>
              <a:blipFill>
                <a:blip r:embed="rId2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字方塊 151">
                <a:extLst>
                  <a:ext uri="{FF2B5EF4-FFF2-40B4-BE49-F238E27FC236}">
                    <a16:creationId xmlns:a16="http://schemas.microsoft.com/office/drawing/2014/main" id="{D8693E13-430E-D75F-48B3-1465D95412A7}"/>
                  </a:ext>
                </a:extLst>
              </p:cNvPr>
              <p:cNvSpPr txBox="1"/>
              <p:nvPr/>
            </p:nvSpPr>
            <p:spPr>
              <a:xfrm>
                <a:off x="7227435" y="5463661"/>
                <a:ext cx="3785122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zh-TW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2" name="文字方塊 151">
                <a:extLst>
                  <a:ext uri="{FF2B5EF4-FFF2-40B4-BE49-F238E27FC236}">
                    <a16:creationId xmlns:a16="http://schemas.microsoft.com/office/drawing/2014/main" id="{D8693E13-430E-D75F-48B3-1465D9541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435" y="5463661"/>
                <a:ext cx="3785122" cy="413511"/>
              </a:xfrm>
              <a:prstGeom prst="rect">
                <a:avLst/>
              </a:prstGeom>
              <a:blipFill>
                <a:blip r:embed="rId21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565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3A48C00-FB33-8D1E-48BB-5565C25E1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49154"/>
            <a:ext cx="3200400" cy="2286000"/>
          </a:xfrm>
        </p:spPr>
        <p:txBody>
          <a:bodyPr/>
          <a:lstStyle/>
          <a:p>
            <a:r>
              <a:rPr lang="en-US" dirty="0"/>
              <a:t>Course Website</a:t>
            </a:r>
            <a:br>
              <a:rPr lang="en-US" dirty="0"/>
            </a:br>
            <a:r>
              <a:rPr lang="en-US" dirty="0"/>
              <a:t>&amp; </a:t>
            </a:r>
            <a:r>
              <a:rPr lang="en-US" dirty="0" err="1"/>
              <a:t>Slido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9DE0835-5654-8C0B-2F94-3A98F22D6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3522846"/>
            <a:ext cx="3200400" cy="2782358"/>
          </a:xfrm>
        </p:spPr>
        <p:txBody>
          <a:bodyPr>
            <a:normAutofit/>
          </a:bodyPr>
          <a:lstStyle/>
          <a:p>
            <a:r>
              <a:rPr lang="en-US" sz="3200" dirty="0"/>
              <a:t>114-1</a:t>
            </a:r>
          </a:p>
          <a:p>
            <a:r>
              <a:rPr lang="en-US" sz="3200" dirty="0"/>
              <a:t>Deep Learning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6B2D917-65AB-4D47-24BE-A1CBA0CAA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13E31D-E2AB-40D1-8B51-AFA5AFEF393A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E0DAFB1-0C37-B0C6-C135-AD78ABD84C12}"/>
              </a:ext>
            </a:extLst>
          </p:cNvPr>
          <p:cNvSpPr txBox="1"/>
          <p:nvPr/>
        </p:nvSpPr>
        <p:spPr>
          <a:xfrm>
            <a:off x="4570654" y="5383519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>
                <a:hlinkClick r:id="rId2"/>
              </a:rPr>
              <a:t>https://github.com/mcps5601/CGUDL_2025_fall</a:t>
            </a:r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DD3EA10-93FB-CF9F-F317-3A3FEFD825AC}"/>
              </a:ext>
            </a:extLst>
          </p:cNvPr>
          <p:cNvSpPr txBox="1"/>
          <p:nvPr/>
        </p:nvSpPr>
        <p:spPr>
          <a:xfrm>
            <a:off x="8705088" y="5383519"/>
            <a:ext cx="3005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dirty="0"/>
              <a:t># DL0902</a:t>
            </a:r>
          </a:p>
          <a:p>
            <a:pPr algn="ctr"/>
            <a:r>
              <a:rPr kumimoji="1" lang="en" altLang="zh-TW" dirty="0"/>
              <a:t>(</a:t>
            </a:r>
            <a:r>
              <a:rPr kumimoji="1" lang="en" altLang="zh-TW" dirty="0">
                <a:hlinkClick r:id="rId3"/>
              </a:rPr>
              <a:t>Link</a:t>
            </a:r>
            <a:r>
              <a:rPr kumimoji="1" lang="en" altLang="zh-TW" dirty="0"/>
              <a:t>)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2C8FDD9-7972-A4EB-BA7F-EAA47AD05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665" y="1826887"/>
            <a:ext cx="3204225" cy="320422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DF4B31A-C6C7-2032-B260-4D5099739DFA}"/>
              </a:ext>
            </a:extLst>
          </p:cNvPr>
          <p:cNvSpPr txBox="1"/>
          <p:nvPr/>
        </p:nvSpPr>
        <p:spPr>
          <a:xfrm>
            <a:off x="5363984" y="1038722"/>
            <a:ext cx="1452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b="1" dirty="0"/>
              <a:t>課程頁面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F6BDF07-38FB-1338-E1C0-EF7A227D3C94}"/>
              </a:ext>
            </a:extLst>
          </p:cNvPr>
          <p:cNvSpPr txBox="1"/>
          <p:nvPr/>
        </p:nvSpPr>
        <p:spPr>
          <a:xfrm>
            <a:off x="9481389" y="1050519"/>
            <a:ext cx="1452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 err="1"/>
              <a:t>Slido</a:t>
            </a:r>
            <a:endParaRPr kumimoji="1" lang="zh-TW" altLang="en-US" sz="2000" b="1" dirty="0"/>
          </a:p>
        </p:txBody>
      </p:sp>
      <p:pic>
        <p:nvPicPr>
          <p:cNvPr id="14" name="圖片 13" descr="一張含有 螢幕擷取畫面, 樣式, 圓形, 圖形 的圖片&#10;&#10;AI 產生的內容可能不正確。">
            <a:extLst>
              <a:ext uri="{FF2B5EF4-FFF2-40B4-BE49-F238E27FC236}">
                <a16:creationId xmlns:a16="http://schemas.microsoft.com/office/drawing/2014/main" id="{4569AF49-D206-0E59-9EB5-E553D82CC8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215" y="1450629"/>
            <a:ext cx="3896290" cy="389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10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9B748-9CC8-FD31-2C25-ADF94F467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實驗結果以外的「理論」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6B7A1DE-5EAE-2CFF-6DF2-B897862D1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圖片 6" descr="一張含有 文字, 行, 收據, 圖表 的圖片&#10;&#10;AI 產生的內容可能不正確。">
            <a:extLst>
              <a:ext uri="{FF2B5EF4-FFF2-40B4-BE49-F238E27FC236}">
                <a16:creationId xmlns:a16="http://schemas.microsoft.com/office/drawing/2014/main" id="{63C2F4D6-6133-35F7-4FED-B703F0A75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94"/>
          <a:stretch/>
        </p:blipFill>
        <p:spPr>
          <a:xfrm>
            <a:off x="751185" y="2085851"/>
            <a:ext cx="5271927" cy="3779136"/>
          </a:xfrm>
          <a:prstGeom prst="rect">
            <a:avLst/>
          </a:prstGeom>
        </p:spPr>
      </p:pic>
      <p:pic>
        <p:nvPicPr>
          <p:cNvPr id="8" name="圖片 7" descr="一張含有 文字, 行, 收據, 圖表 的圖片&#10;&#10;AI 產生的內容可能不正確。">
            <a:extLst>
              <a:ext uri="{FF2B5EF4-FFF2-40B4-BE49-F238E27FC236}">
                <a16:creationId xmlns:a16="http://schemas.microsoft.com/office/drawing/2014/main" id="{4C882CAC-BE1A-D813-090D-69B786607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12" r="661"/>
          <a:stretch/>
        </p:blipFill>
        <p:spPr>
          <a:xfrm>
            <a:off x="6867939" y="2085851"/>
            <a:ext cx="3667540" cy="377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4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2C8167-B115-8578-27AC-C4A72A4F9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現在的模型有多</a:t>
            </a:r>
            <a:r>
              <a:rPr kumimoji="1" lang="en-US" altLang="zh-TW"/>
              <a:t> Deep</a:t>
            </a:r>
            <a:r>
              <a:rPr kumimoji="1" lang="en-US" altLang="zh-TW" dirty="0"/>
              <a:t>? (B: 10</a:t>
            </a:r>
            <a:r>
              <a:rPr kumimoji="1" lang="zh-TW" altLang="en-US" dirty="0"/>
              <a:t>億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13076D-B0CF-D0C3-1CAA-CFE00155A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026" name="Picture 2" descr="GPT-3 Playground, the AI that can write for you - Apiumhub">
            <a:extLst>
              <a:ext uri="{FF2B5EF4-FFF2-40B4-BE49-F238E27FC236}">
                <a16:creationId xmlns:a16="http://schemas.microsoft.com/office/drawing/2014/main" id="{0ECAA2DA-BFAC-908F-132A-54C2DF3C8B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6" t="12572" r="35644" b="15683"/>
          <a:stretch/>
        </p:blipFill>
        <p:spPr bwMode="auto">
          <a:xfrm>
            <a:off x="8676996" y="2315693"/>
            <a:ext cx="1453546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BE0C195-2C67-B8F1-E6B7-D9B45D1E1186}"/>
              </a:ext>
            </a:extLst>
          </p:cNvPr>
          <p:cNvSpPr txBox="1"/>
          <p:nvPr/>
        </p:nvSpPr>
        <p:spPr>
          <a:xfrm>
            <a:off x="8894318" y="4381595"/>
            <a:ext cx="1018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96</a:t>
            </a:r>
            <a:r>
              <a:rPr kumimoji="1" lang="zh-TW" altLang="en-US" sz="2000" dirty="0"/>
              <a:t>層</a:t>
            </a:r>
            <a:r>
              <a:rPr kumimoji="1" lang="en-US" altLang="zh-TW" sz="2000" dirty="0"/>
              <a:t>175B</a:t>
            </a:r>
            <a:endParaRPr kumimoji="1" lang="zh-TW" altLang="en-US" sz="20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8DBA09E-F7C5-6268-104E-8C1BAA34D697}"/>
              </a:ext>
            </a:extLst>
          </p:cNvPr>
          <p:cNvSpPr txBox="1"/>
          <p:nvPr/>
        </p:nvSpPr>
        <p:spPr>
          <a:xfrm>
            <a:off x="1486547" y="2967887"/>
            <a:ext cx="25801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600" dirty="0"/>
              <a:t>Dinov3 </a:t>
            </a:r>
            <a:r>
              <a:rPr lang="zh-TW" altLang="en-US" sz="3600" dirty="0"/>
              <a:t>🦖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AAE8003-A631-D93B-2611-78C8CE03F3BB}"/>
              </a:ext>
            </a:extLst>
          </p:cNvPr>
          <p:cNvSpPr txBox="1"/>
          <p:nvPr/>
        </p:nvSpPr>
        <p:spPr>
          <a:xfrm>
            <a:off x="2267187" y="4381595"/>
            <a:ext cx="1018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40</a:t>
            </a:r>
            <a:r>
              <a:rPr kumimoji="1" lang="zh-TW" altLang="en-US" sz="2000" dirty="0"/>
              <a:t>層</a:t>
            </a:r>
            <a:r>
              <a:rPr kumimoji="1" lang="en-US" altLang="zh-TW" sz="2000" dirty="0"/>
              <a:t>7B</a:t>
            </a:r>
            <a:endParaRPr kumimoji="1" lang="zh-TW" altLang="en-US" sz="2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02BBBC3-38EB-BB95-7B09-0B1FB710B0BA}"/>
              </a:ext>
            </a:extLst>
          </p:cNvPr>
          <p:cNvSpPr txBox="1"/>
          <p:nvPr/>
        </p:nvSpPr>
        <p:spPr>
          <a:xfrm>
            <a:off x="5555521" y="4381595"/>
            <a:ext cx="1018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61</a:t>
            </a:r>
            <a:r>
              <a:rPr kumimoji="1" lang="zh-TW" altLang="en-US" sz="2000" dirty="0"/>
              <a:t>層</a:t>
            </a:r>
            <a:r>
              <a:rPr kumimoji="1" lang="en-US" altLang="zh-TW" sz="2000" dirty="0"/>
              <a:t>685B</a:t>
            </a:r>
            <a:endParaRPr kumimoji="1" lang="zh-TW" altLang="en-US" sz="2000" dirty="0"/>
          </a:p>
        </p:txBody>
      </p:sp>
      <p:pic>
        <p:nvPicPr>
          <p:cNvPr id="12" name="Picture 6" descr="DeepSeek Logo">
            <a:extLst>
              <a:ext uri="{FF2B5EF4-FFF2-40B4-BE49-F238E27FC236}">
                <a16:creationId xmlns:a16="http://schemas.microsoft.com/office/drawing/2014/main" id="{15EA75B2-D238-2EFB-29C7-B310C0094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107" y="2973858"/>
            <a:ext cx="2246464" cy="47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50D4B5F-C1A3-F514-6B6C-51B82F8E4906}"/>
              </a:ext>
            </a:extLst>
          </p:cNvPr>
          <p:cNvSpPr txBox="1"/>
          <p:nvPr/>
        </p:nvSpPr>
        <p:spPr>
          <a:xfrm>
            <a:off x="5633154" y="3440866"/>
            <a:ext cx="8636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R1</a:t>
            </a:r>
            <a:endParaRPr lang="zh-TW" altLang="en-US" sz="2400" dirty="0"/>
          </a:p>
        </p:txBody>
      </p:sp>
      <p:pic>
        <p:nvPicPr>
          <p:cNvPr id="2050" name="Picture 2" descr="鬼滅無限城篇》全新消息三部曲2025年震撼來襲！ | ACG情報橘">
            <a:extLst>
              <a:ext uri="{FF2B5EF4-FFF2-40B4-BE49-F238E27FC236}">
                <a16:creationId xmlns:a16="http://schemas.microsoft.com/office/drawing/2014/main" id="{71E2F361-1B44-65A6-10DA-687B0DE25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353" y="5564705"/>
            <a:ext cx="1653467" cy="103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26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8E9DA14-CCC4-F52F-7DE8-AAA220BA9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深度學習為什麼現在變強了？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319AE4-BC87-6325-2208-8D96B8FE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25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A2E565-5830-C74E-CADB-31529006A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Difference between AI, ML, and DL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A6A17D-BB55-3730-339E-4D0EA7D42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026" name="Picture 2" descr="What's the difference between Artificial Intelligence (AI), Machine Learning, and Deep Learning? ">
            <a:extLst>
              <a:ext uri="{FF2B5EF4-FFF2-40B4-BE49-F238E27FC236}">
                <a16:creationId xmlns:a16="http://schemas.microsoft.com/office/drawing/2014/main" id="{88CB8A9C-5F5B-B626-7AC6-20BDBA88D0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6" b="14719"/>
          <a:stretch/>
        </p:blipFill>
        <p:spPr bwMode="auto">
          <a:xfrm>
            <a:off x="1686297" y="1707956"/>
            <a:ext cx="8819403" cy="438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EEEE33D-FFBC-7880-244A-8B8E3F53C7FD}"/>
              </a:ext>
            </a:extLst>
          </p:cNvPr>
          <p:cNvSpPr txBox="1"/>
          <p:nvPr/>
        </p:nvSpPr>
        <p:spPr>
          <a:xfrm>
            <a:off x="3284218" y="6209524"/>
            <a:ext cx="6177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/>
              <a:t>Figure source: https://</a:t>
            </a:r>
            <a:r>
              <a:rPr kumimoji="1" lang="en-US" altLang="zh-TW" sz="1600" dirty="0" err="1"/>
              <a:t>blogs.nvidia.com</a:t>
            </a:r>
            <a:r>
              <a:rPr kumimoji="1" lang="en-US" altLang="zh-TW" sz="1600" dirty="0"/>
              <a:t>/blog/whats-difference-artificial-intelligence-machine-learning-deep-learning-ai/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12849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8684D3-FB40-8161-0E98-8CEA7A8D2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圖靈測試 </a:t>
            </a:r>
            <a:r>
              <a:rPr kumimoji="1" lang="en-US" altLang="zh-TW" dirty="0">
                <a:ea typeface="Microsoft JhengHei" panose="020B0604030504040204" pitchFamily="34" charset="-120"/>
              </a:rPr>
              <a:t>(Turing Test)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1E48F3-F759-F379-F721-A1580596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664B743-9BCD-0BC4-B8C9-F5AF6BE15DC8}"/>
              </a:ext>
            </a:extLst>
          </p:cNvPr>
          <p:cNvSpPr txBox="1"/>
          <p:nvPr/>
        </p:nvSpPr>
        <p:spPr>
          <a:xfrm>
            <a:off x="7255934" y="3274763"/>
            <a:ext cx="1007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6000" dirty="0"/>
              <a:t>🧑‍💻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F8880CD-C907-8832-6787-B9EC5D07B686}"/>
              </a:ext>
            </a:extLst>
          </p:cNvPr>
          <p:cNvSpPr txBox="1"/>
          <p:nvPr/>
        </p:nvSpPr>
        <p:spPr>
          <a:xfrm>
            <a:off x="3691468" y="3274763"/>
            <a:ext cx="1007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6000" dirty="0"/>
              <a:t>🤖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6F52D3F-9582-B92F-0F28-35C49D4B68C0}"/>
              </a:ext>
            </a:extLst>
          </p:cNvPr>
          <p:cNvSpPr txBox="1"/>
          <p:nvPr/>
        </p:nvSpPr>
        <p:spPr>
          <a:xfrm>
            <a:off x="3742269" y="4595564"/>
            <a:ext cx="905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dirty="0"/>
              <a:t>🗒️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BFF33AE-0908-0776-467F-037EE8960219}"/>
              </a:ext>
            </a:extLst>
          </p:cNvPr>
          <p:cNvSpPr txBox="1"/>
          <p:nvPr/>
        </p:nvSpPr>
        <p:spPr>
          <a:xfrm>
            <a:off x="7306735" y="4595564"/>
            <a:ext cx="905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dirty="0"/>
              <a:t>🗒️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46AC525-50A1-73AC-42E2-903701E10E8F}"/>
              </a:ext>
            </a:extLst>
          </p:cNvPr>
          <p:cNvSpPr txBox="1"/>
          <p:nvPr/>
        </p:nvSpPr>
        <p:spPr>
          <a:xfrm>
            <a:off x="5554134" y="5560761"/>
            <a:ext cx="1007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6000" dirty="0"/>
              <a:t>🙎‍♂️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12B32AB8-7721-CD1F-522F-D4095BF208F7}"/>
              </a:ext>
            </a:extLst>
          </p:cNvPr>
          <p:cNvCxnSpPr/>
          <p:nvPr/>
        </p:nvCxnSpPr>
        <p:spPr>
          <a:xfrm>
            <a:off x="2785533" y="4317428"/>
            <a:ext cx="602826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ACD66202-FC6B-F77A-660E-CA84C37DA7AB}"/>
              </a:ext>
            </a:extLst>
          </p:cNvPr>
          <p:cNvCxnSpPr>
            <a:cxnSpLocks/>
          </p:cNvCxnSpPr>
          <p:nvPr/>
        </p:nvCxnSpPr>
        <p:spPr>
          <a:xfrm>
            <a:off x="5960533" y="3057497"/>
            <a:ext cx="0" cy="12599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D0CA019-DF8A-485C-150D-DA41F3370BF9}"/>
              </a:ext>
            </a:extLst>
          </p:cNvPr>
          <p:cNvSpPr txBox="1"/>
          <p:nvPr/>
        </p:nvSpPr>
        <p:spPr>
          <a:xfrm>
            <a:off x="5960533" y="5004882"/>
            <a:ext cx="10075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000" dirty="0"/>
              <a:t>?</a:t>
            </a:r>
            <a:endParaRPr kumimoji="1" lang="zh-TW" altLang="en-US" sz="40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4DFF5EE-AAB5-2591-1B59-DEEDD0EC7152}"/>
              </a:ext>
            </a:extLst>
          </p:cNvPr>
          <p:cNvSpPr txBox="1"/>
          <p:nvPr/>
        </p:nvSpPr>
        <p:spPr>
          <a:xfrm>
            <a:off x="653143" y="1775016"/>
            <a:ext cx="7246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Proposed by Alan Turing in </a:t>
            </a:r>
            <a:r>
              <a:rPr kumimoji="1" lang="en-US" altLang="zh-TW" sz="2400" dirty="0">
                <a:solidFill>
                  <a:srgbClr val="FF0000"/>
                </a:solidFill>
              </a:rPr>
              <a:t>1950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One of the earliest concepts of artificial intelligence.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00244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0C32CC-ED3D-5361-4585-83CA7D654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The first Perceptron (1958)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10748B6-3F3E-D29B-6A0B-1504DE0DD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70D9AFD-D790-35E9-5AA7-B3D9A72C8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047" y="3132676"/>
            <a:ext cx="6665906" cy="281348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C17DEA4-8FF0-86B9-8AF0-EF3108A1F614}"/>
              </a:ext>
            </a:extLst>
          </p:cNvPr>
          <p:cNvSpPr txBox="1"/>
          <p:nvPr/>
        </p:nvSpPr>
        <p:spPr>
          <a:xfrm>
            <a:off x="762896" y="1588447"/>
            <a:ext cx="7771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Rosenblatt, Frank. "The perceptron: a probabilistic model for information storage and organization in the brain." Psychological review 65.6 (</a:t>
            </a:r>
            <a:r>
              <a:rPr kumimoji="1" lang="en" altLang="zh-TW" dirty="0">
                <a:solidFill>
                  <a:srgbClr val="FF0000"/>
                </a:solidFill>
              </a:rPr>
              <a:t>1958</a:t>
            </a:r>
            <a:r>
              <a:rPr kumimoji="1" lang="en" altLang="zh-TW" dirty="0"/>
              <a:t>): 386.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6022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54D64C-B1F4-C71D-7649-CBC3B1236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" altLang="zh-TW" dirty="0"/>
              <a:t>The First </a:t>
            </a:r>
            <a:r>
              <a:rPr kumimoji="1" lang="en-US" altLang="zh-TW" dirty="0"/>
              <a:t>Convolutional Neural Networks: </a:t>
            </a:r>
            <a:r>
              <a:rPr kumimoji="1" lang="en-US" altLang="zh-TW" dirty="0" err="1"/>
              <a:t>Neocognitron</a:t>
            </a:r>
            <a:r>
              <a:rPr kumimoji="1" lang="zh-TW" altLang="en-US" dirty="0"/>
              <a:t> </a:t>
            </a:r>
            <a:r>
              <a:rPr kumimoji="1" lang="en-US" altLang="zh-TW" dirty="0"/>
              <a:t>(1980)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E48EFA4-5DDE-ECA0-3AEE-84F1420A5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5D3F6A-D668-6EEF-09D5-3270279F5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32" y="1876134"/>
            <a:ext cx="10025383" cy="408827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A8FE56F-39E1-4797-4595-E0C5970E2284}"/>
              </a:ext>
            </a:extLst>
          </p:cNvPr>
          <p:cNvSpPr txBox="1"/>
          <p:nvPr/>
        </p:nvSpPr>
        <p:spPr>
          <a:xfrm>
            <a:off x="2890393" y="6271079"/>
            <a:ext cx="6411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/>
              <a:t>Fukushima, </a:t>
            </a:r>
            <a:r>
              <a:rPr lang="en" altLang="zh-TW" sz="1200" dirty="0" err="1"/>
              <a:t>Kunihiko</a:t>
            </a:r>
            <a:r>
              <a:rPr lang="en" altLang="zh-TW" sz="1200" dirty="0"/>
              <a:t>. "</a:t>
            </a:r>
            <a:r>
              <a:rPr lang="en" altLang="zh-TW" sz="1200" dirty="0" err="1"/>
              <a:t>Neocognitron</a:t>
            </a:r>
            <a:r>
              <a:rPr lang="en" altLang="zh-TW" sz="1200" dirty="0"/>
              <a:t>: A self-organizing neural network model for a mechanism of pattern recognition unaffected by shift in position." Biological cybernetics 36.4 (1980): 193-202.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63132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5015C3-F075-4227-F2B5-09B129FC3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The Back-Propagation Algorithm (1986)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5E89AA3-210C-6778-17FA-B665395F0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70EF678-8ED7-A092-800D-3AF8FF640395}"/>
              </a:ext>
            </a:extLst>
          </p:cNvPr>
          <p:cNvSpPr txBox="1"/>
          <p:nvPr/>
        </p:nvSpPr>
        <p:spPr>
          <a:xfrm>
            <a:off x="2893580" y="6274396"/>
            <a:ext cx="6404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 err="1"/>
              <a:t>Rumelhart</a:t>
            </a:r>
            <a:r>
              <a:rPr kumimoji="1" lang="en-US" altLang="zh-TW" sz="1400" dirty="0"/>
              <a:t>, David E., Geoffrey E. Hinton, and Ronald J. Williams. "Learning representations by back-propagating errors." nature 323.6088 (1986): 533-536.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BCDA8D8-017B-E71E-3D18-7108D452A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3" y="1494396"/>
            <a:ext cx="4811176" cy="471168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3132887-9FDA-B48B-BC83-EAD2D3AAE056}"/>
              </a:ext>
            </a:extLst>
          </p:cNvPr>
          <p:cNvSpPr/>
          <p:nvPr/>
        </p:nvSpPr>
        <p:spPr>
          <a:xfrm>
            <a:off x="728471" y="4288536"/>
            <a:ext cx="2234185" cy="219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DF1AB31-BE59-5FC7-73F2-A7DAB8216972}"/>
              </a:ext>
            </a:extLst>
          </p:cNvPr>
          <p:cNvCxnSpPr>
            <a:cxnSpLocks/>
          </p:cNvCxnSpPr>
          <p:nvPr/>
        </p:nvCxnSpPr>
        <p:spPr>
          <a:xfrm>
            <a:off x="728471" y="4672584"/>
            <a:ext cx="83515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29E4970-9E6A-7455-D061-10B2C10930D1}"/>
              </a:ext>
            </a:extLst>
          </p:cNvPr>
          <p:cNvCxnSpPr>
            <a:cxnSpLocks/>
          </p:cNvCxnSpPr>
          <p:nvPr/>
        </p:nvCxnSpPr>
        <p:spPr>
          <a:xfrm>
            <a:off x="4099559" y="4477512"/>
            <a:ext cx="13647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B503E3C3-EAC5-B5E4-FFDE-9ABD780649A0}"/>
              </a:ext>
            </a:extLst>
          </p:cNvPr>
          <p:cNvCxnSpPr>
            <a:cxnSpLocks/>
          </p:cNvCxnSpPr>
          <p:nvPr/>
        </p:nvCxnSpPr>
        <p:spPr>
          <a:xfrm>
            <a:off x="4428370" y="4660392"/>
            <a:ext cx="103594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E6E3D074-4697-09D4-754A-DC5A1FFE089A}"/>
              </a:ext>
            </a:extLst>
          </p:cNvPr>
          <p:cNvCxnSpPr>
            <a:cxnSpLocks/>
          </p:cNvCxnSpPr>
          <p:nvPr/>
        </p:nvCxnSpPr>
        <p:spPr>
          <a:xfrm>
            <a:off x="728471" y="4858512"/>
            <a:ext cx="47358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C26BB2E4-AAEC-D74D-C222-AFA46CDE4438}"/>
              </a:ext>
            </a:extLst>
          </p:cNvPr>
          <p:cNvCxnSpPr>
            <a:cxnSpLocks/>
          </p:cNvCxnSpPr>
          <p:nvPr/>
        </p:nvCxnSpPr>
        <p:spPr>
          <a:xfrm>
            <a:off x="728471" y="5047488"/>
            <a:ext cx="259080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>
            <a:extLst>
              <a:ext uri="{FF2B5EF4-FFF2-40B4-BE49-F238E27FC236}">
                <a16:creationId xmlns:a16="http://schemas.microsoft.com/office/drawing/2014/main" id="{1130DA3D-0DED-E1E0-9F1A-471849F49094}"/>
              </a:ext>
            </a:extLst>
          </p:cNvPr>
          <p:cNvCxnSpPr/>
          <p:nvPr/>
        </p:nvCxnSpPr>
        <p:spPr>
          <a:xfrm>
            <a:off x="6912864" y="2249424"/>
            <a:ext cx="290142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23FD767D-B89B-4C4A-4B86-B5F40314617C}"/>
              </a:ext>
            </a:extLst>
          </p:cNvPr>
          <p:cNvSpPr txBox="1"/>
          <p:nvPr/>
        </p:nvSpPr>
        <p:spPr>
          <a:xfrm>
            <a:off x="7547778" y="1850794"/>
            <a:ext cx="2003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</a:rPr>
              <a:t>Forward pass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cxnSp>
        <p:nvCxnSpPr>
          <p:cNvPr id="78" name="直線箭頭接點 77">
            <a:extLst>
              <a:ext uri="{FF2B5EF4-FFF2-40B4-BE49-F238E27FC236}">
                <a16:creationId xmlns:a16="http://schemas.microsoft.com/office/drawing/2014/main" id="{4884B571-2496-387E-19C0-83E2B723991B}"/>
              </a:ext>
            </a:extLst>
          </p:cNvPr>
          <p:cNvCxnSpPr>
            <a:cxnSpLocks/>
          </p:cNvCxnSpPr>
          <p:nvPr/>
        </p:nvCxnSpPr>
        <p:spPr>
          <a:xfrm flipH="1">
            <a:off x="6992607" y="5002999"/>
            <a:ext cx="290142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8C2B2B78-113A-43A8-3CDE-EB9D939A1E56}"/>
              </a:ext>
            </a:extLst>
          </p:cNvPr>
          <p:cNvSpPr txBox="1"/>
          <p:nvPr/>
        </p:nvSpPr>
        <p:spPr>
          <a:xfrm>
            <a:off x="7542178" y="5029269"/>
            <a:ext cx="1912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</a:rPr>
              <a:t>Backward pass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6BAD8051-592C-4928-A55A-15F827DB38D9}"/>
              </a:ext>
            </a:extLst>
          </p:cNvPr>
          <p:cNvSpPr txBox="1"/>
          <p:nvPr/>
        </p:nvSpPr>
        <p:spPr>
          <a:xfrm>
            <a:off x="9645129" y="2419077"/>
            <a:ext cx="95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Output</a:t>
            </a:r>
            <a:endParaRPr kumimoji="1" lang="zh-TW" altLang="en-US" dirty="0"/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EB1B8138-0D73-78C5-250D-F72FA70C0C04}"/>
              </a:ext>
            </a:extLst>
          </p:cNvPr>
          <p:cNvSpPr txBox="1"/>
          <p:nvPr/>
        </p:nvSpPr>
        <p:spPr>
          <a:xfrm>
            <a:off x="10700507" y="2407480"/>
            <a:ext cx="131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Gold Ans</a:t>
            </a:r>
            <a:endParaRPr kumimoji="1" lang="zh-TW" altLang="en-US" dirty="0"/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61ACDD97-DE41-AF72-92A4-8260CD475D7B}"/>
              </a:ext>
            </a:extLst>
          </p:cNvPr>
          <p:cNvSpPr txBox="1"/>
          <p:nvPr/>
        </p:nvSpPr>
        <p:spPr>
          <a:xfrm>
            <a:off x="10957536" y="2661675"/>
            <a:ext cx="809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1.0</a:t>
            </a:r>
            <a:endParaRPr kumimoji="1" lang="zh-TW" altLang="en-US" dirty="0"/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FEC6BB23-ACEA-9606-4CA3-969286BF5955}"/>
              </a:ext>
            </a:extLst>
          </p:cNvPr>
          <p:cNvSpPr txBox="1"/>
          <p:nvPr/>
        </p:nvSpPr>
        <p:spPr>
          <a:xfrm>
            <a:off x="9856713" y="2661675"/>
            <a:ext cx="809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0.5</a:t>
            </a:r>
            <a:endParaRPr kumimoji="1" lang="zh-TW" altLang="en-US" dirty="0"/>
          </a:p>
        </p:txBody>
      </p:sp>
      <p:cxnSp>
        <p:nvCxnSpPr>
          <p:cNvPr id="85" name="直線箭頭接點 84">
            <a:extLst>
              <a:ext uri="{FF2B5EF4-FFF2-40B4-BE49-F238E27FC236}">
                <a16:creationId xmlns:a16="http://schemas.microsoft.com/office/drawing/2014/main" id="{9F29EEF4-FE53-F4E4-19E6-27EB64B6C998}"/>
              </a:ext>
            </a:extLst>
          </p:cNvPr>
          <p:cNvCxnSpPr>
            <a:cxnSpLocks/>
          </p:cNvCxnSpPr>
          <p:nvPr/>
        </p:nvCxnSpPr>
        <p:spPr>
          <a:xfrm>
            <a:off x="10424490" y="2846341"/>
            <a:ext cx="462251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AF6C8695-E246-B40E-07CA-4A5A01A7752D}"/>
              </a:ext>
            </a:extLst>
          </p:cNvPr>
          <p:cNvGrpSpPr/>
          <p:nvPr/>
        </p:nvGrpSpPr>
        <p:grpSpPr>
          <a:xfrm>
            <a:off x="6464326" y="2318144"/>
            <a:ext cx="3890043" cy="2288953"/>
            <a:chOff x="6464326" y="2318144"/>
            <a:chExt cx="3890043" cy="2288953"/>
          </a:xfrm>
        </p:grpSpPr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71391225-305A-026C-2B47-478D78C3040F}"/>
                </a:ext>
              </a:extLst>
            </p:cNvPr>
            <p:cNvGrpSpPr/>
            <p:nvPr/>
          </p:nvGrpSpPr>
          <p:grpSpPr>
            <a:xfrm>
              <a:off x="6464326" y="2318144"/>
              <a:ext cx="3890043" cy="2288953"/>
              <a:chOff x="792339" y="2236746"/>
              <a:chExt cx="3890043" cy="2288953"/>
            </a:xfrm>
          </p:grpSpPr>
          <p:sp>
            <p:nvSpPr>
              <p:cNvPr id="7" name="橢圓 6">
                <a:extLst>
                  <a:ext uri="{FF2B5EF4-FFF2-40B4-BE49-F238E27FC236}">
                    <a16:creationId xmlns:a16="http://schemas.microsoft.com/office/drawing/2014/main" id="{30A2224E-DFBC-7AF4-E72C-432EA961E7D7}"/>
                  </a:ext>
                </a:extLst>
              </p:cNvPr>
              <p:cNvSpPr/>
              <p:nvPr/>
            </p:nvSpPr>
            <p:spPr>
              <a:xfrm>
                <a:off x="1286148" y="2676697"/>
                <a:ext cx="571500" cy="5715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8" name="橢圓 7">
                <a:extLst>
                  <a:ext uri="{FF2B5EF4-FFF2-40B4-BE49-F238E27FC236}">
                    <a16:creationId xmlns:a16="http://schemas.microsoft.com/office/drawing/2014/main" id="{298C7EB7-1E46-D14F-E5A3-33CC6CB34333}"/>
                  </a:ext>
                </a:extLst>
              </p:cNvPr>
              <p:cNvSpPr/>
              <p:nvPr/>
            </p:nvSpPr>
            <p:spPr>
              <a:xfrm>
                <a:off x="1286148" y="3869013"/>
                <a:ext cx="571500" cy="5715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cxnSp>
            <p:nvCxnSpPr>
              <p:cNvPr id="10" name="直線接點 9">
                <a:extLst>
                  <a:ext uri="{FF2B5EF4-FFF2-40B4-BE49-F238E27FC236}">
                    <a16:creationId xmlns:a16="http://schemas.microsoft.com/office/drawing/2014/main" id="{380FF4E2-3CAC-950E-B937-246A87AB53C1}"/>
                  </a:ext>
                </a:extLst>
              </p:cNvPr>
              <p:cNvCxnSpPr>
                <a:cxnSpLocks/>
                <a:stCxn id="7" idx="6"/>
                <a:endCxn id="15" idx="2"/>
              </p:cNvCxnSpPr>
              <p:nvPr/>
            </p:nvCxnSpPr>
            <p:spPr>
              <a:xfrm>
                <a:off x="1857648" y="2962447"/>
                <a:ext cx="1165860" cy="118687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接點 10">
                <a:extLst>
                  <a:ext uri="{FF2B5EF4-FFF2-40B4-BE49-F238E27FC236}">
                    <a16:creationId xmlns:a16="http://schemas.microsoft.com/office/drawing/2014/main" id="{4ED6175A-18E9-2757-0395-80C8F37CA469}"/>
                  </a:ext>
                </a:extLst>
              </p:cNvPr>
              <p:cNvCxnSpPr>
                <a:cxnSpLocks/>
                <a:stCxn id="8" idx="6"/>
                <a:endCxn id="13" idx="2"/>
              </p:cNvCxnSpPr>
              <p:nvPr/>
            </p:nvCxnSpPr>
            <p:spPr>
              <a:xfrm flipV="1">
                <a:off x="1857648" y="2963834"/>
                <a:ext cx="1177290" cy="11909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橢圓 12">
                <a:extLst>
                  <a:ext uri="{FF2B5EF4-FFF2-40B4-BE49-F238E27FC236}">
                    <a16:creationId xmlns:a16="http://schemas.microsoft.com/office/drawing/2014/main" id="{7FC86BD6-54FF-4CDC-8CE3-165713E9A9ED}"/>
                  </a:ext>
                </a:extLst>
              </p:cNvPr>
              <p:cNvSpPr/>
              <p:nvPr/>
            </p:nvSpPr>
            <p:spPr>
              <a:xfrm>
                <a:off x="3034938" y="2678084"/>
                <a:ext cx="571500" cy="5715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5" name="橢圓 14">
                <a:extLst>
                  <a:ext uri="{FF2B5EF4-FFF2-40B4-BE49-F238E27FC236}">
                    <a16:creationId xmlns:a16="http://schemas.microsoft.com/office/drawing/2014/main" id="{D9FB4785-9B9F-D262-F0E0-08709C3F9271}"/>
                  </a:ext>
                </a:extLst>
              </p:cNvPr>
              <p:cNvSpPr/>
              <p:nvPr/>
            </p:nvSpPr>
            <p:spPr>
              <a:xfrm>
                <a:off x="3023508" y="3863567"/>
                <a:ext cx="571500" cy="5715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cxnSp>
            <p:nvCxnSpPr>
              <p:cNvPr id="16" name="直線接點 15">
                <a:extLst>
                  <a:ext uri="{FF2B5EF4-FFF2-40B4-BE49-F238E27FC236}">
                    <a16:creationId xmlns:a16="http://schemas.microsoft.com/office/drawing/2014/main" id="{44C38118-C5B9-EB87-1CD8-FEB251B0FAF7}"/>
                  </a:ext>
                </a:extLst>
              </p:cNvPr>
              <p:cNvCxnSpPr>
                <a:cxnSpLocks/>
                <a:stCxn id="7" idx="6"/>
                <a:endCxn id="13" idx="2"/>
              </p:cNvCxnSpPr>
              <p:nvPr/>
            </p:nvCxnSpPr>
            <p:spPr>
              <a:xfrm>
                <a:off x="1857648" y="2962447"/>
                <a:ext cx="1177290" cy="138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4496D2C1-D56F-58B0-DFA1-09524930A5D2}"/>
                  </a:ext>
                </a:extLst>
              </p:cNvPr>
              <p:cNvCxnSpPr>
                <a:cxnSpLocks/>
                <a:stCxn id="8" idx="6"/>
                <a:endCxn id="15" idx="2"/>
              </p:cNvCxnSpPr>
              <p:nvPr/>
            </p:nvCxnSpPr>
            <p:spPr>
              <a:xfrm flipV="1">
                <a:off x="1857648" y="4149317"/>
                <a:ext cx="1165860" cy="544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橢圓 19">
                <a:extLst>
                  <a:ext uri="{FF2B5EF4-FFF2-40B4-BE49-F238E27FC236}">
                    <a16:creationId xmlns:a16="http://schemas.microsoft.com/office/drawing/2014/main" id="{AFECB77E-738A-64F7-7BB3-5A8A6A0395AD}"/>
                  </a:ext>
                </a:extLst>
              </p:cNvPr>
              <p:cNvSpPr/>
              <p:nvPr/>
            </p:nvSpPr>
            <p:spPr>
              <a:xfrm>
                <a:off x="4110882" y="3249584"/>
                <a:ext cx="571500" cy="5715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cxnSp>
            <p:nvCxnSpPr>
              <p:cNvPr id="22" name="直線接點 21">
                <a:extLst>
                  <a:ext uri="{FF2B5EF4-FFF2-40B4-BE49-F238E27FC236}">
                    <a16:creationId xmlns:a16="http://schemas.microsoft.com/office/drawing/2014/main" id="{36EC57AD-7473-1E15-8E68-1A1F905295B6}"/>
                  </a:ext>
                </a:extLst>
              </p:cNvPr>
              <p:cNvCxnSpPr>
                <a:cxnSpLocks/>
                <a:stCxn id="13" idx="6"/>
                <a:endCxn id="20" idx="2"/>
              </p:cNvCxnSpPr>
              <p:nvPr/>
            </p:nvCxnSpPr>
            <p:spPr>
              <a:xfrm>
                <a:off x="3606438" y="2963834"/>
                <a:ext cx="504444" cy="5715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接點 41">
                <a:extLst>
                  <a:ext uri="{FF2B5EF4-FFF2-40B4-BE49-F238E27FC236}">
                    <a16:creationId xmlns:a16="http://schemas.microsoft.com/office/drawing/2014/main" id="{0F631AAC-3ECD-FF26-6469-2242EABB3D1B}"/>
                  </a:ext>
                </a:extLst>
              </p:cNvPr>
              <p:cNvCxnSpPr>
                <a:cxnSpLocks/>
                <a:stCxn id="15" idx="6"/>
                <a:endCxn id="20" idx="2"/>
              </p:cNvCxnSpPr>
              <p:nvPr/>
            </p:nvCxnSpPr>
            <p:spPr>
              <a:xfrm flipV="1">
                <a:off x="3595008" y="3535334"/>
                <a:ext cx="515874" cy="613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文字方塊 48">
                    <a:extLst>
                      <a:ext uri="{FF2B5EF4-FFF2-40B4-BE49-F238E27FC236}">
                        <a16:creationId xmlns:a16="http://schemas.microsoft.com/office/drawing/2014/main" id="{CC79B65E-7226-E140-207F-28AC1ADBA128}"/>
                      </a:ext>
                    </a:extLst>
                  </p:cNvPr>
                  <p:cNvSpPr txBox="1"/>
                  <p:nvPr/>
                </p:nvSpPr>
                <p:spPr>
                  <a:xfrm>
                    <a:off x="792339" y="3927947"/>
                    <a:ext cx="460587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TW" alt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文字方塊 44">
                    <a:extLst>
                      <a:ext uri="{FF2B5EF4-FFF2-40B4-BE49-F238E27FC236}">
                        <a16:creationId xmlns:a16="http://schemas.microsoft.com/office/drawing/2014/main" id="{19CC0B55-05FF-0D12-07C1-9A33F4C4B2F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2339" y="3927947"/>
                    <a:ext cx="46058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文字方塊 51">
                    <a:extLst>
                      <a:ext uri="{FF2B5EF4-FFF2-40B4-BE49-F238E27FC236}">
                        <a16:creationId xmlns:a16="http://schemas.microsoft.com/office/drawing/2014/main" id="{D4A06E60-95ED-BBEB-0B6A-E468E69F4B7E}"/>
                      </a:ext>
                    </a:extLst>
                  </p:cNvPr>
                  <p:cNvSpPr txBox="1"/>
                  <p:nvPr/>
                </p:nvSpPr>
                <p:spPr>
                  <a:xfrm>
                    <a:off x="795856" y="2718808"/>
                    <a:ext cx="460587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TW" alt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6" name="文字方塊 45">
                    <a:extLst>
                      <a:ext uri="{FF2B5EF4-FFF2-40B4-BE49-F238E27FC236}">
                        <a16:creationId xmlns:a16="http://schemas.microsoft.com/office/drawing/2014/main" id="{D532EF82-722C-6BAD-EAF2-A297B07E11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5856" y="2718808"/>
                    <a:ext cx="460587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文字方塊 52">
                    <a:extLst>
                      <a:ext uri="{FF2B5EF4-FFF2-40B4-BE49-F238E27FC236}">
                        <a16:creationId xmlns:a16="http://schemas.microsoft.com/office/drawing/2014/main" id="{B6F4B929-6C10-0626-A3DE-DCE8C95F38F0}"/>
                      </a:ext>
                    </a:extLst>
                  </p:cNvPr>
                  <p:cNvSpPr txBox="1"/>
                  <p:nvPr/>
                </p:nvSpPr>
                <p:spPr>
                  <a:xfrm>
                    <a:off x="2058528" y="2481179"/>
                    <a:ext cx="779339" cy="4778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TW" alt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文字方塊 46">
                    <a:extLst>
                      <a:ext uri="{FF2B5EF4-FFF2-40B4-BE49-F238E27FC236}">
                        <a16:creationId xmlns:a16="http://schemas.microsoft.com/office/drawing/2014/main" id="{AAA76575-B014-A430-C301-DA5043247E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58528" y="2481179"/>
                    <a:ext cx="779339" cy="47788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文字方塊 53">
                    <a:extLst>
                      <a:ext uri="{FF2B5EF4-FFF2-40B4-BE49-F238E27FC236}">
                        <a16:creationId xmlns:a16="http://schemas.microsoft.com/office/drawing/2014/main" id="{6E2C2DFE-52EC-F29F-B138-F90944C1B703}"/>
                      </a:ext>
                    </a:extLst>
                  </p:cNvPr>
                  <p:cNvSpPr txBox="1"/>
                  <p:nvPr/>
                </p:nvSpPr>
                <p:spPr>
                  <a:xfrm>
                    <a:off x="1511277" y="3094439"/>
                    <a:ext cx="779339" cy="4778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TW" alt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" name="文字方塊 47">
                    <a:extLst>
                      <a:ext uri="{FF2B5EF4-FFF2-40B4-BE49-F238E27FC236}">
                        <a16:creationId xmlns:a16="http://schemas.microsoft.com/office/drawing/2014/main" id="{2B8EC30E-A187-0E6D-BD94-DAC80711DF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11277" y="3094439"/>
                    <a:ext cx="779339" cy="47788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文字方塊 54">
                    <a:extLst>
                      <a:ext uri="{FF2B5EF4-FFF2-40B4-BE49-F238E27FC236}">
                        <a16:creationId xmlns:a16="http://schemas.microsoft.com/office/drawing/2014/main" id="{29ED3267-3841-2179-5C21-30970CF2F5DD}"/>
                      </a:ext>
                    </a:extLst>
                  </p:cNvPr>
                  <p:cNvSpPr txBox="1"/>
                  <p:nvPr/>
                </p:nvSpPr>
                <p:spPr>
                  <a:xfrm>
                    <a:off x="1512200" y="3463874"/>
                    <a:ext cx="779339" cy="4778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TW" alt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9" name="文字方塊 48">
                    <a:extLst>
                      <a:ext uri="{FF2B5EF4-FFF2-40B4-BE49-F238E27FC236}">
                        <a16:creationId xmlns:a16="http://schemas.microsoft.com/office/drawing/2014/main" id="{D103F155-F2A5-58F0-0C84-E18DAC4CA21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12200" y="3463874"/>
                    <a:ext cx="779339" cy="47788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文字方塊 55">
                    <a:extLst>
                      <a:ext uri="{FF2B5EF4-FFF2-40B4-BE49-F238E27FC236}">
                        <a16:creationId xmlns:a16="http://schemas.microsoft.com/office/drawing/2014/main" id="{FD56F874-7735-93E5-EB9E-AFDDE2291D9A}"/>
                      </a:ext>
                    </a:extLst>
                  </p:cNvPr>
                  <p:cNvSpPr txBox="1"/>
                  <p:nvPr/>
                </p:nvSpPr>
                <p:spPr>
                  <a:xfrm>
                    <a:off x="2058528" y="4047811"/>
                    <a:ext cx="779339" cy="4778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TW" alt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文字方塊 49">
                    <a:extLst>
                      <a:ext uri="{FF2B5EF4-FFF2-40B4-BE49-F238E27FC236}">
                        <a16:creationId xmlns:a16="http://schemas.microsoft.com/office/drawing/2014/main" id="{4BD396EA-59F5-5026-BEFF-AB30FDB63A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58528" y="4047811"/>
                    <a:ext cx="779339" cy="477888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文字方塊 56">
                    <a:extLst>
                      <a:ext uri="{FF2B5EF4-FFF2-40B4-BE49-F238E27FC236}">
                        <a16:creationId xmlns:a16="http://schemas.microsoft.com/office/drawing/2014/main" id="{C7BFD5E4-013E-37DB-CCB2-6C911FB0A2FB}"/>
                      </a:ext>
                    </a:extLst>
                  </p:cNvPr>
                  <p:cNvSpPr txBox="1"/>
                  <p:nvPr/>
                </p:nvSpPr>
                <p:spPr>
                  <a:xfrm>
                    <a:off x="3632361" y="3894369"/>
                    <a:ext cx="779339" cy="4778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TW" alt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1" name="文字方塊 50">
                    <a:extLst>
                      <a:ext uri="{FF2B5EF4-FFF2-40B4-BE49-F238E27FC236}">
                        <a16:creationId xmlns:a16="http://schemas.microsoft.com/office/drawing/2014/main" id="{27664774-72E7-C7FF-7417-4F58A73F28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32361" y="3894369"/>
                    <a:ext cx="779339" cy="477888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文字方塊 57">
                    <a:extLst>
                      <a:ext uri="{FF2B5EF4-FFF2-40B4-BE49-F238E27FC236}">
                        <a16:creationId xmlns:a16="http://schemas.microsoft.com/office/drawing/2014/main" id="{12DB4F4B-45E1-E011-E47B-3BAD777C3356}"/>
                      </a:ext>
                    </a:extLst>
                  </p:cNvPr>
                  <p:cNvSpPr txBox="1"/>
                  <p:nvPr/>
                </p:nvSpPr>
                <p:spPr>
                  <a:xfrm>
                    <a:off x="3632361" y="2698411"/>
                    <a:ext cx="779339" cy="4778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TW" alt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文字方塊 51">
                    <a:extLst>
                      <a:ext uri="{FF2B5EF4-FFF2-40B4-BE49-F238E27FC236}">
                        <a16:creationId xmlns:a16="http://schemas.microsoft.com/office/drawing/2014/main" id="{7DA15F97-AFE7-39FF-6843-A43827E8D9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32361" y="2698411"/>
                    <a:ext cx="779339" cy="477888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文字方塊 58">
                    <a:extLst>
                      <a:ext uri="{FF2B5EF4-FFF2-40B4-BE49-F238E27FC236}">
                        <a16:creationId xmlns:a16="http://schemas.microsoft.com/office/drawing/2014/main" id="{48774CBD-9B04-1893-A9CC-20F32A3E74E6}"/>
                      </a:ext>
                    </a:extLst>
                  </p:cNvPr>
                  <p:cNvSpPr txBox="1"/>
                  <p:nvPr/>
                </p:nvSpPr>
                <p:spPr>
                  <a:xfrm>
                    <a:off x="3086428" y="2236746"/>
                    <a:ext cx="460587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TW" alt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3" name="文字方塊 52">
                    <a:extLst>
                      <a:ext uri="{FF2B5EF4-FFF2-40B4-BE49-F238E27FC236}">
                        <a16:creationId xmlns:a16="http://schemas.microsoft.com/office/drawing/2014/main" id="{AA806397-16CA-B146-75E5-58FFD2BCF9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86428" y="2236746"/>
                    <a:ext cx="460587" cy="461665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632" b="-270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文字方塊 59">
                    <a:extLst>
                      <a:ext uri="{FF2B5EF4-FFF2-40B4-BE49-F238E27FC236}">
                        <a16:creationId xmlns:a16="http://schemas.microsoft.com/office/drawing/2014/main" id="{115C6B32-93FC-6CD7-0777-0BD55F1A48AE}"/>
                      </a:ext>
                    </a:extLst>
                  </p:cNvPr>
                  <p:cNvSpPr txBox="1"/>
                  <p:nvPr/>
                </p:nvSpPr>
                <p:spPr>
                  <a:xfrm>
                    <a:off x="3086428" y="3435896"/>
                    <a:ext cx="460587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TW" alt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4" name="文字方塊 53">
                    <a:extLst>
                      <a:ext uri="{FF2B5EF4-FFF2-40B4-BE49-F238E27FC236}">
                        <a16:creationId xmlns:a16="http://schemas.microsoft.com/office/drawing/2014/main" id="{FEF2FB1D-1372-A0DA-9C97-15C3EAA5A4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86428" y="3435896"/>
                    <a:ext cx="460587" cy="46166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2632" b="-270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文字方塊 60">
                  <a:extLst>
                    <a:ext uri="{FF2B5EF4-FFF2-40B4-BE49-F238E27FC236}">
                      <a16:creationId xmlns:a16="http://schemas.microsoft.com/office/drawing/2014/main" id="{5CF48698-AD6B-8A54-7F80-F70BD298F482}"/>
                    </a:ext>
                  </a:extLst>
                </p:cNvPr>
                <p:cNvSpPr txBox="1"/>
                <p:nvPr/>
              </p:nvSpPr>
              <p:spPr>
                <a:xfrm>
                  <a:off x="9838420" y="3320274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61" name="文字方塊 60">
                  <a:extLst>
                    <a:ext uri="{FF2B5EF4-FFF2-40B4-BE49-F238E27FC236}">
                      <a16:creationId xmlns:a16="http://schemas.microsoft.com/office/drawing/2014/main" id="{5CF48698-AD6B-8A54-7F80-F70BD298F4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38420" y="3320274"/>
                  <a:ext cx="460587" cy="461665"/>
                </a:xfrm>
                <a:prstGeom prst="rect">
                  <a:avLst/>
                </a:prstGeom>
                <a:blipFill>
                  <a:blip r:embed="rId19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844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79" grpId="0"/>
      <p:bldP spid="80" grpId="0"/>
      <p:bldP spid="81" grpId="0"/>
      <p:bldP spid="83" grpId="0"/>
      <p:bldP spid="8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95F921-6EDA-8035-DF5A-29236B092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LeNet-5: Early Convolutional Neural Networks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B33731-16DB-5002-AEBB-F878DB154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4A1E17D-2FF5-9EA8-2851-EFA2254BF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94" y="2082819"/>
            <a:ext cx="10345411" cy="34199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A77E946-6310-70A6-8137-0AF239AFB8D3}"/>
              </a:ext>
            </a:extLst>
          </p:cNvPr>
          <p:cNvSpPr txBox="1"/>
          <p:nvPr/>
        </p:nvSpPr>
        <p:spPr>
          <a:xfrm>
            <a:off x="2229176" y="5951791"/>
            <a:ext cx="7766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600" dirty="0" err="1"/>
              <a:t>LeCun</a:t>
            </a:r>
            <a:r>
              <a:rPr kumimoji="1" lang="en" altLang="zh-TW" sz="1600" dirty="0"/>
              <a:t>, Y., </a:t>
            </a:r>
            <a:r>
              <a:rPr kumimoji="1" lang="en" altLang="zh-TW" sz="1600" dirty="0" err="1"/>
              <a:t>Bottou</a:t>
            </a:r>
            <a:r>
              <a:rPr kumimoji="1" lang="en" altLang="zh-TW" sz="1600" dirty="0"/>
              <a:t>, L., </a:t>
            </a:r>
            <a:r>
              <a:rPr kumimoji="1" lang="en" altLang="zh-TW" sz="1600" dirty="0" err="1"/>
              <a:t>Bengio</a:t>
            </a:r>
            <a:r>
              <a:rPr kumimoji="1" lang="en" altLang="zh-TW" sz="1600" dirty="0"/>
              <a:t>, Y., &amp; Haffner, P. (</a:t>
            </a:r>
            <a:r>
              <a:rPr kumimoji="1" lang="en" altLang="zh-TW" sz="1600" dirty="0">
                <a:solidFill>
                  <a:srgbClr val="FF0000"/>
                </a:solidFill>
              </a:rPr>
              <a:t>1998</a:t>
            </a:r>
            <a:r>
              <a:rPr kumimoji="1" lang="en" altLang="zh-TW" sz="1600" dirty="0"/>
              <a:t>). Gradient-based learning applied to document recognition. Proceedings of the IEEE, 86(11), 2278-2324.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66281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569205-63D9-64C5-0C42-1C3E4F8C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Examples of Convolutions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4FCF5FA-EC83-05C3-775E-65B473FDE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E6F0030-E68A-DDBB-99FA-D1DFE6D6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722" y="2385098"/>
            <a:ext cx="2951648" cy="313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AF486A9-BF46-1329-334D-B2B4E35A8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312" y="2385098"/>
            <a:ext cx="3037771" cy="297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BE43F88-9EA0-84C5-D73C-0F9AF8E4E1AF}"/>
              </a:ext>
            </a:extLst>
          </p:cNvPr>
          <p:cNvSpPr txBox="1"/>
          <p:nvPr/>
        </p:nvSpPr>
        <p:spPr>
          <a:xfrm>
            <a:off x="2621706" y="6194135"/>
            <a:ext cx="6981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 source: https://</a:t>
            </a:r>
            <a:r>
              <a:rPr kumimoji="1" lang="en-US" altLang="zh-TW" sz="1400" dirty="0" err="1"/>
              <a:t>hannibunny.github.io</a:t>
            </a:r>
            <a:r>
              <a:rPr kumimoji="1" lang="en-US" altLang="zh-TW" sz="1400" dirty="0"/>
              <a:t>/</a:t>
            </a:r>
            <a:r>
              <a:rPr kumimoji="1" lang="en-US" altLang="zh-TW" sz="1400" dirty="0" err="1"/>
              <a:t>mlbook</a:t>
            </a:r>
            <a:r>
              <a:rPr kumimoji="1" lang="en-US" altLang="zh-TW" sz="1400" dirty="0"/>
              <a:t>/</a:t>
            </a:r>
            <a:r>
              <a:rPr kumimoji="1" lang="en-US" altLang="zh-TW" sz="1400" dirty="0" err="1"/>
              <a:t>neuralnetworks</a:t>
            </a:r>
            <a:r>
              <a:rPr kumimoji="1" lang="en-US" altLang="zh-TW" sz="1400" dirty="0"/>
              <a:t>/</a:t>
            </a:r>
            <a:r>
              <a:rPr kumimoji="1" lang="en-US" altLang="zh-TW" sz="1400" dirty="0" err="1"/>
              <a:t>convolutionDemos.html</a:t>
            </a:r>
            <a:endParaRPr kumimoji="1" lang="zh-TW" altLang="en-US" sz="1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74A77AF-F6B2-2136-8350-A0484A9E702A}"/>
              </a:ext>
            </a:extLst>
          </p:cNvPr>
          <p:cNvSpPr txBox="1"/>
          <p:nvPr/>
        </p:nvSpPr>
        <p:spPr>
          <a:xfrm>
            <a:off x="2480118" y="1798857"/>
            <a:ext cx="2712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Padding = 0, stride = 1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A5E5B8E-A401-53A7-E71F-6DB53B84B665}"/>
              </a:ext>
            </a:extLst>
          </p:cNvPr>
          <p:cNvSpPr txBox="1"/>
          <p:nvPr/>
        </p:nvSpPr>
        <p:spPr>
          <a:xfrm>
            <a:off x="6320768" y="1798857"/>
            <a:ext cx="2874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Padding = 0, stride = 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9443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授課教師：林英嘉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4" name="圖片 13" descr="一張含有 美工圖案, 卡通, 圖畫, 圖解 的圖片&#10;&#10;自動產生的描述">
            <a:extLst>
              <a:ext uri="{FF2B5EF4-FFF2-40B4-BE49-F238E27FC236}">
                <a16:creationId xmlns:a16="http://schemas.microsoft.com/office/drawing/2014/main" id="{9A1D23D5-700A-3698-8542-00FF8876A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35" y="2627720"/>
            <a:ext cx="2081970" cy="208197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8AFACA57-6C1F-D0B2-D03B-A17B3511A086}"/>
              </a:ext>
            </a:extLst>
          </p:cNvPr>
          <p:cNvSpPr txBox="1"/>
          <p:nvPr/>
        </p:nvSpPr>
        <p:spPr>
          <a:xfrm>
            <a:off x="3604259" y="2384059"/>
            <a:ext cx="7083728" cy="2569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2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長庚大學 人工智慧學系 助理教授 </a:t>
            </a:r>
            <a:r>
              <a:rPr kumimoji="1" lang="en-US" altLang="zh-TW" sz="2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(2025/02 - )</a:t>
            </a:r>
          </a:p>
          <a:p>
            <a:pPr>
              <a:lnSpc>
                <a:spcPct val="150000"/>
              </a:lnSpc>
            </a:pPr>
            <a:r>
              <a:rPr kumimoji="1" lang="zh-TW" altLang="en-US" sz="2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國立清華大學 資訊工程學系 博士後研究員</a:t>
            </a:r>
            <a:r>
              <a:rPr kumimoji="1" lang="en-US" altLang="zh-TW" sz="2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(2024 - 2025)</a:t>
            </a:r>
          </a:p>
          <a:p>
            <a:pPr>
              <a:lnSpc>
                <a:spcPct val="150000"/>
              </a:lnSpc>
            </a:pPr>
            <a:r>
              <a:rPr kumimoji="1" lang="zh-TW" altLang="en-US" sz="2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國立成功大學 資訊工程學系 博士</a:t>
            </a:r>
            <a:r>
              <a:rPr kumimoji="1" lang="en-US" altLang="zh-TW" sz="2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(2019 - 2024)</a:t>
            </a:r>
          </a:p>
          <a:p>
            <a:pPr>
              <a:lnSpc>
                <a:spcPct val="150000"/>
              </a:lnSpc>
            </a:pPr>
            <a:r>
              <a:rPr kumimoji="1" lang="zh-TW" altLang="en-US" sz="2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國立陽明大學 生物醫學資訊研究所</a:t>
            </a:r>
            <a:r>
              <a:rPr kumimoji="1" lang="en-US" altLang="zh-TW" sz="2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2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碩士</a:t>
            </a:r>
            <a:r>
              <a:rPr kumimoji="1" lang="en-US" altLang="zh-TW" sz="2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(2017 - 2019)</a:t>
            </a:r>
          </a:p>
          <a:p>
            <a:pPr>
              <a:lnSpc>
                <a:spcPct val="150000"/>
              </a:lnSpc>
            </a:pPr>
            <a:r>
              <a:rPr kumimoji="1" lang="zh-TW" altLang="en-US" sz="2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長庚大學 生物醫學系 學士</a:t>
            </a:r>
            <a:r>
              <a:rPr kumimoji="1" lang="en-US" altLang="zh-TW" sz="2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(2013 - 2017)</a:t>
            </a:r>
            <a:endParaRPr kumimoji="1" lang="zh-TW" altLang="en-US" sz="2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679324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3509D5-8389-444B-C611-5FB309A3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ImageNet Competition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5C2038-B8B5-EB7A-1D58-E93A21326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9AFA36D-5467-848A-CA4F-5FDA1CDA188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565" y="2224215"/>
            <a:ext cx="8142869" cy="3627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2F68213-8993-EA71-3762-48DD0E119370}"/>
              </a:ext>
            </a:extLst>
          </p:cNvPr>
          <p:cNvSpPr txBox="1"/>
          <p:nvPr/>
        </p:nvSpPr>
        <p:spPr>
          <a:xfrm>
            <a:off x="2363635" y="6304510"/>
            <a:ext cx="7497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/>
              <a:t>Figure source: https://</a:t>
            </a:r>
            <a:r>
              <a:rPr kumimoji="1" lang="en-US" altLang="zh-TW" sz="1600" dirty="0" err="1"/>
              <a:t>www.kaggle.com</a:t>
            </a:r>
            <a:r>
              <a:rPr kumimoji="1" lang="en-US" altLang="zh-TW" sz="1600" dirty="0"/>
              <a:t>/discussions/getting-started/149448</a:t>
            </a:r>
            <a:endParaRPr kumimoji="1" lang="zh-TW" altLang="en-US" sz="16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BF23743-ECB4-67CC-77E0-F7B8BC4102E4}"/>
              </a:ext>
            </a:extLst>
          </p:cNvPr>
          <p:cNvSpPr txBox="1"/>
          <p:nvPr/>
        </p:nvSpPr>
        <p:spPr>
          <a:xfrm>
            <a:off x="736600" y="1622193"/>
            <a:ext cx="756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Complete name: ImageNet Large Scale Visual Recognition Challenge (ILSVRC)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4207CD2-67F7-1018-622D-5FEF84062818}"/>
              </a:ext>
            </a:extLst>
          </p:cNvPr>
          <p:cNvSpPr txBox="1"/>
          <p:nvPr/>
        </p:nvSpPr>
        <p:spPr>
          <a:xfrm>
            <a:off x="4197096" y="2641570"/>
            <a:ext cx="106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 err="1"/>
              <a:t>AlexNet</a:t>
            </a:r>
            <a:endParaRPr kumimoji="1" lang="zh-TW" altLang="en-US" b="1" dirty="0"/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4466B629-7523-42E1-1555-93D6146D2E61}"/>
              </a:ext>
            </a:extLst>
          </p:cNvPr>
          <p:cNvCxnSpPr>
            <a:cxnSpLocks/>
          </p:cNvCxnSpPr>
          <p:nvPr/>
        </p:nvCxnSpPr>
        <p:spPr>
          <a:xfrm>
            <a:off x="4727448" y="2983470"/>
            <a:ext cx="0" cy="6002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09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7BE1F8-ED54-2C1D-7286-600AE60A1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Growing Trend of GPU Usage during the ImageNet Competition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9ACD33B-A52E-4C86-5C80-F00AB7BC1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4098" name="Picture 2" descr="Figure 2. The rapidly falling ILSVRC winning entry classification error rate (red line) and the growing number of entries using GPUs each year (green bars).">
            <a:extLst>
              <a:ext uri="{FF2B5EF4-FFF2-40B4-BE49-F238E27FC236}">
                <a16:creationId xmlns:a16="http://schemas.microsoft.com/office/drawing/2014/main" id="{D4A63D4A-F29A-8FBE-4835-F05484B3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872" y="1704869"/>
            <a:ext cx="5332912" cy="444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24FF656-A5F7-0F38-1580-844390C94C9E}"/>
              </a:ext>
            </a:extLst>
          </p:cNvPr>
          <p:cNvSpPr txBox="1"/>
          <p:nvPr/>
        </p:nvSpPr>
        <p:spPr>
          <a:xfrm>
            <a:off x="2987040" y="6114636"/>
            <a:ext cx="6278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600" dirty="0"/>
              <a:t>Figure source: https://</a:t>
            </a:r>
            <a:r>
              <a:rPr kumimoji="1" lang="en" altLang="zh-TW" sz="1600" dirty="0" err="1"/>
              <a:t>developer.nvidia.com</a:t>
            </a:r>
            <a:r>
              <a:rPr kumimoji="1" lang="en" altLang="zh-TW" sz="1600" dirty="0"/>
              <a:t>/blog/nvidia-ibm-cloud-support-imagenet-large-scale-visual-recognition-challenge/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45187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E22B3D-DB8C-D0C8-2EB8-6FACE7EAD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Training a model to play Super Mario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6DA68B1-A6E7-3093-F743-F7F6F73E9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線上媒體 4" descr="Reinforcment Learning - Mario Training Video">
            <a:hlinkClick r:id="" action="ppaction://media"/>
            <a:extLst>
              <a:ext uri="{FF2B5EF4-FFF2-40B4-BE49-F238E27FC236}">
                <a16:creationId xmlns:a16="http://schemas.microsoft.com/office/drawing/2014/main" id="{76B824A3-213B-10B3-F587-8C2E7E9913D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320500" y="2149245"/>
            <a:ext cx="7550999" cy="426631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BFAEF58-5F7E-A39D-F41F-71E3BB8B7549}"/>
              </a:ext>
            </a:extLst>
          </p:cNvPr>
          <p:cNvSpPr txBox="1"/>
          <p:nvPr/>
        </p:nvSpPr>
        <p:spPr>
          <a:xfrm>
            <a:off x="653142" y="1438348"/>
            <a:ext cx="6749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Using reinforcement learning.</a:t>
            </a:r>
          </a:p>
          <a:p>
            <a:r>
              <a:rPr kumimoji="1" lang="en-US" altLang="zh-TW" dirty="0"/>
              <a:t>Code: https://</a:t>
            </a:r>
            <a:r>
              <a:rPr kumimoji="1" lang="en-US" altLang="zh-TW" dirty="0" err="1"/>
              <a:t>github.com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jiseongHAN</a:t>
            </a:r>
            <a:r>
              <a:rPr kumimoji="1" lang="en-US" altLang="zh-TW" dirty="0"/>
              <a:t>/Super-Mario-RL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667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18A6AF-7B22-CC69-75B1-5FB9B29F3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Growing Sizes of Deep Learning Models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8BEA3B-63A1-E6AE-CF91-0326058C8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42DAFFE-64FC-9AE6-BA41-0DAD8E0EF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220" y="1929528"/>
            <a:ext cx="7977559" cy="406893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762D9CD-2235-EB86-3591-38BDF862A98E}"/>
              </a:ext>
            </a:extLst>
          </p:cNvPr>
          <p:cNvSpPr txBox="1"/>
          <p:nvPr/>
        </p:nvSpPr>
        <p:spPr>
          <a:xfrm>
            <a:off x="2412055" y="6271079"/>
            <a:ext cx="8200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Wu, Z., Dai, L. Y., Novick, A., Glick, M., Zhu, Z., Rumley, S., ... &amp; Bergman, K. (2023). Peta-scale embedded photonics architecture for distributed deep learning applications. Journal of Lightwave Technology, 41(12), 3737-3749.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361241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0868FB-6F6F-35BC-A23D-E0A4D5252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The Revolution of </a:t>
            </a:r>
            <a:r>
              <a:rPr kumimoji="1" lang="en-US" altLang="zh-TW" dirty="0" err="1"/>
              <a:t>ChatGPT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DD7684D-DA0F-B6F8-7ABC-6110B2CE0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9E07DDE-D011-6299-A807-ED42ACC99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013" y="2080805"/>
            <a:ext cx="7060629" cy="397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6E1A2F0-2B3B-1E98-C744-317CE2B4F219}"/>
              </a:ext>
            </a:extLst>
          </p:cNvPr>
          <p:cNvSpPr txBox="1"/>
          <p:nvPr/>
        </p:nvSpPr>
        <p:spPr>
          <a:xfrm>
            <a:off x="2477765" y="6257465"/>
            <a:ext cx="7269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 source: https://</a:t>
            </a:r>
            <a:r>
              <a:rPr kumimoji="1" lang="en-US" altLang="zh-TW" sz="1400" dirty="0" err="1"/>
              <a:t>poole.ncsu.edu</a:t>
            </a:r>
            <a:r>
              <a:rPr kumimoji="1" lang="en-US" altLang="zh-TW" sz="1400" dirty="0"/>
              <a:t>/thought-leadership/article/lets-chat-about-</a:t>
            </a:r>
            <a:r>
              <a:rPr kumimoji="1" lang="en-US" altLang="zh-TW" sz="1400" dirty="0" err="1"/>
              <a:t>chatgpt</a:t>
            </a:r>
            <a:r>
              <a:rPr kumimoji="1" lang="en-US" altLang="zh-TW" sz="1400" dirty="0"/>
              <a:t>/</a:t>
            </a:r>
          </a:p>
          <a:p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openai.com</a:t>
            </a:r>
            <a:r>
              <a:rPr kumimoji="1" lang="en" altLang="zh-TW" sz="1400" dirty="0"/>
              <a:t>/index/</a:t>
            </a:r>
            <a:r>
              <a:rPr kumimoji="1" lang="en" altLang="zh-TW" sz="1400" dirty="0" err="1"/>
              <a:t>chatgpt</a:t>
            </a:r>
            <a:r>
              <a:rPr kumimoji="1" lang="en" altLang="zh-TW" sz="1400" dirty="0"/>
              <a:t>/</a:t>
            </a:r>
            <a:endParaRPr kumimoji="1" lang="zh-TW" altLang="en-US" sz="1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0C202C2-0880-D4B3-31EA-6667DAC9DEA5}"/>
              </a:ext>
            </a:extLst>
          </p:cNvPr>
          <p:cNvSpPr txBox="1"/>
          <p:nvPr/>
        </p:nvSpPr>
        <p:spPr>
          <a:xfrm>
            <a:off x="653143" y="1586711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 err="1"/>
              <a:t>ChatGPT</a:t>
            </a:r>
            <a:r>
              <a:rPr kumimoji="1" lang="en" altLang="zh-TW" dirty="0"/>
              <a:t> came out in November, 2022.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0698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8BCDA0-487C-1827-E408-A70A1FFD6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InstructGPT</a:t>
            </a:r>
            <a:r>
              <a:rPr kumimoji="1" lang="en-US" altLang="zh-TW" dirty="0"/>
              <a:t>: the precursor of </a:t>
            </a:r>
            <a:r>
              <a:rPr kumimoji="1" lang="en-US" altLang="zh-TW" dirty="0" err="1"/>
              <a:t>ChatGPT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39575A-6C29-1E98-B79E-387E71BC4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6C1DD5-97DE-81CF-FCD5-B617DB2D1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405" y="2082990"/>
            <a:ext cx="10155190" cy="391048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1A4BF0C-9016-F054-3F01-09E4E7DF534E}"/>
              </a:ext>
            </a:extLst>
          </p:cNvPr>
          <p:cNvSpPr txBox="1"/>
          <p:nvPr/>
        </p:nvSpPr>
        <p:spPr>
          <a:xfrm>
            <a:off x="749807" y="1536192"/>
            <a:ext cx="4339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Model size: 175B (same as GPT-3)</a:t>
            </a:r>
            <a:endParaRPr kumimoji="1" lang="zh-TW" altLang="en-US" sz="20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C72633A-D4F5-4FBB-4D43-FD390B8BEDCA}"/>
              </a:ext>
            </a:extLst>
          </p:cNvPr>
          <p:cNvSpPr txBox="1"/>
          <p:nvPr/>
        </p:nvSpPr>
        <p:spPr>
          <a:xfrm>
            <a:off x="1699591" y="6257465"/>
            <a:ext cx="8925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 source: https://</a:t>
            </a:r>
            <a:r>
              <a:rPr kumimoji="1" lang="en-US" altLang="zh-TW" sz="1400" dirty="0" err="1"/>
              <a:t>openai.com</a:t>
            </a:r>
            <a:r>
              <a:rPr kumimoji="1" lang="en-US" altLang="zh-TW" sz="1400" dirty="0"/>
              <a:t>/index/instruction-following/</a:t>
            </a:r>
          </a:p>
          <a:p>
            <a:r>
              <a:rPr kumimoji="1" lang="en" altLang="zh-TW" sz="1400" dirty="0"/>
              <a:t>Ouyang, Long, et al. “Training language models to follow instructions with human feedback.” </a:t>
            </a:r>
            <a:r>
              <a:rPr kumimoji="1" lang="en" altLang="zh-TW" sz="1400" dirty="0" err="1"/>
              <a:t>NeurIPS</a:t>
            </a:r>
            <a:r>
              <a:rPr kumimoji="1" lang="en" altLang="zh-TW" sz="1400" dirty="0"/>
              <a:t> 2022.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925008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C36682-5D59-57E8-43D3-8060FEEA4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深度學習可以減少 </a:t>
            </a:r>
            <a:r>
              <a:rPr kumimoji="1" lang="en-US" altLang="zh-TW" dirty="0"/>
              <a:t>Feature Selection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7E6113A-3A97-B12D-0B2D-1FBF7C2C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70B9367-005C-658A-F357-6766ED2B8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55" y="1518394"/>
            <a:ext cx="3509617" cy="234141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579D954-276D-3E79-EA12-ADF46E5C73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1" t="42966" r="43076" b="17210"/>
          <a:stretch/>
        </p:blipFill>
        <p:spPr>
          <a:xfrm>
            <a:off x="6121402" y="2222880"/>
            <a:ext cx="1290572" cy="932444"/>
          </a:xfrm>
          <a:prstGeom prst="rect">
            <a:avLst/>
          </a:prstGeom>
        </p:spPr>
      </p:pic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2CF015C0-E50A-E039-FE4C-811DE73EF74F}"/>
              </a:ext>
            </a:extLst>
          </p:cNvPr>
          <p:cNvCxnSpPr/>
          <p:nvPr/>
        </p:nvCxnSpPr>
        <p:spPr>
          <a:xfrm>
            <a:off x="4462670" y="2689102"/>
            <a:ext cx="13616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709BA72-BB1C-E2E2-CEB2-2E3B37C589FC}"/>
              </a:ext>
            </a:extLst>
          </p:cNvPr>
          <p:cNvSpPr txBox="1"/>
          <p:nvPr/>
        </p:nvSpPr>
        <p:spPr>
          <a:xfrm>
            <a:off x="4553226" y="2375875"/>
            <a:ext cx="1180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找出重要的特徵</a:t>
            </a:r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06D07736-9C9C-4555-938E-1A431598A872}"/>
              </a:ext>
            </a:extLst>
          </p:cNvPr>
          <p:cNvCxnSpPr/>
          <p:nvPr/>
        </p:nvCxnSpPr>
        <p:spPr>
          <a:xfrm>
            <a:off x="7666384" y="2689102"/>
            <a:ext cx="13616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BE408C15-6B75-6CA2-DD6B-AAAAB3EFEC04}"/>
              </a:ext>
            </a:extLst>
          </p:cNvPr>
          <p:cNvSpPr/>
          <p:nvPr/>
        </p:nvSpPr>
        <p:spPr>
          <a:xfrm>
            <a:off x="9282455" y="2222880"/>
            <a:ext cx="2114417" cy="88458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Machine Learning Classifier</a:t>
            </a:r>
            <a:endParaRPr kumimoji="1" lang="zh-TW" altLang="en-US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F93C7B89-9CA9-A00B-5064-81C5D29E6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55" y="4074144"/>
            <a:ext cx="3509617" cy="2341416"/>
          </a:xfrm>
          <a:prstGeom prst="rect">
            <a:avLst/>
          </a:prstGeom>
        </p:spPr>
      </p:pic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B22E5D35-724E-9B08-20EB-2653C66889F9}"/>
              </a:ext>
            </a:extLst>
          </p:cNvPr>
          <p:cNvCxnSpPr>
            <a:cxnSpLocks/>
          </p:cNvCxnSpPr>
          <p:nvPr/>
        </p:nvCxnSpPr>
        <p:spPr>
          <a:xfrm>
            <a:off x="4462670" y="5244852"/>
            <a:ext cx="45653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871970A7-8366-E3E3-250C-6683F131AF26}"/>
              </a:ext>
            </a:extLst>
          </p:cNvPr>
          <p:cNvSpPr/>
          <p:nvPr/>
        </p:nvSpPr>
        <p:spPr>
          <a:xfrm>
            <a:off x="9282455" y="4778630"/>
            <a:ext cx="2114417" cy="88458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Deep Learning Classifier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96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8E9DA14-CCC4-F52F-7DE8-AAA220BA9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模型訓練師新手村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319AE4-BC87-6325-2208-8D96B8FE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833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E7ED2A-76DB-BD27-FAB7-E490E2B53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所有的機器學習都是在做最佳化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E5F2901-1E39-7D0D-7F65-9F51690E8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613424A-5D52-1845-DBC7-9024B9F1B416}"/>
              </a:ext>
            </a:extLst>
          </p:cNvPr>
          <p:cNvSpPr txBox="1"/>
          <p:nvPr/>
        </p:nvSpPr>
        <p:spPr>
          <a:xfrm>
            <a:off x="4669858" y="2567830"/>
            <a:ext cx="1007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6000" dirty="0"/>
              <a:t>🤖</a:t>
            </a:r>
          </a:p>
        </p:txBody>
      </p:sp>
      <p:pic>
        <p:nvPicPr>
          <p:cNvPr id="7" name="圖形 6" descr="報紙 外框">
            <a:extLst>
              <a:ext uri="{FF2B5EF4-FFF2-40B4-BE49-F238E27FC236}">
                <a16:creationId xmlns:a16="http://schemas.microsoft.com/office/drawing/2014/main" id="{788CF887-DFEE-112B-271E-4C52B3457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2067" y="2490829"/>
            <a:ext cx="914400" cy="914400"/>
          </a:xfrm>
          <a:prstGeom prst="rect">
            <a:avLst/>
          </a:prstGeom>
        </p:spPr>
      </p:pic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91B48EC0-E2D4-54CD-5620-36A72F9B6EEE}"/>
              </a:ext>
            </a:extLst>
          </p:cNvPr>
          <p:cNvCxnSpPr/>
          <p:nvPr/>
        </p:nvCxnSpPr>
        <p:spPr>
          <a:xfrm>
            <a:off x="2954956" y="2948029"/>
            <a:ext cx="137641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A92A7FCE-9BBA-EA21-FE24-CA0DF55B21AE}"/>
              </a:ext>
            </a:extLst>
          </p:cNvPr>
          <p:cNvCxnSpPr/>
          <p:nvPr/>
        </p:nvCxnSpPr>
        <p:spPr>
          <a:xfrm>
            <a:off x="5985310" y="2958749"/>
            <a:ext cx="137641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6CCBEE1-E63E-F470-0946-AAB8BABD84DF}"/>
              </a:ext>
            </a:extLst>
          </p:cNvPr>
          <p:cNvSpPr txBox="1"/>
          <p:nvPr/>
        </p:nvSpPr>
        <p:spPr>
          <a:xfrm>
            <a:off x="8888306" y="2777241"/>
            <a:ext cx="2541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模型預測 </a:t>
            </a:r>
            <a:r>
              <a:rPr kumimoji="1"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(Predictions)</a:t>
            </a:r>
            <a:endParaRPr kumimoji="1" lang="zh-TW" altLang="en-US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171311-9A6A-B8C7-AC22-E830E46F994B}"/>
              </a:ext>
            </a:extLst>
          </p:cNvPr>
          <p:cNvSpPr txBox="1"/>
          <p:nvPr/>
        </p:nvSpPr>
        <p:spPr>
          <a:xfrm>
            <a:off x="8888306" y="4499203"/>
            <a:ext cx="2683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正確答案 </a:t>
            </a:r>
            <a:r>
              <a:rPr kumimoji="1"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(Ground-truths)</a:t>
            </a:r>
            <a:endParaRPr kumimoji="1" lang="zh-TW" altLang="en-US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8622DA83-B428-CB68-BA5A-32AD7200CCF3}"/>
              </a:ext>
            </a:extLst>
          </p:cNvPr>
          <p:cNvCxnSpPr/>
          <p:nvPr/>
        </p:nvCxnSpPr>
        <p:spPr>
          <a:xfrm>
            <a:off x="8155272" y="3419525"/>
            <a:ext cx="0" cy="974266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52E6855-7F43-5ADB-D9FE-98BED7046715}"/>
              </a:ext>
            </a:extLst>
          </p:cNvPr>
          <p:cNvSpPr txBox="1"/>
          <p:nvPr/>
        </p:nvSpPr>
        <p:spPr>
          <a:xfrm>
            <a:off x="6096000" y="3583493"/>
            <a:ext cx="2179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目標函數</a:t>
            </a:r>
            <a:endParaRPr kumimoji="1" lang="en-US" altLang="zh-TW" dirty="0">
              <a:solidFill>
                <a:srgbClr val="FF0000"/>
              </a:solidFill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algn="ctr"/>
            <a:r>
              <a:rPr kumimoji="1"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用來衡量差異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8C3F691-7B2F-FF0A-1A22-965C954D2C6D}"/>
              </a:ext>
            </a:extLst>
          </p:cNvPr>
          <p:cNvSpPr txBox="1"/>
          <p:nvPr/>
        </p:nvSpPr>
        <p:spPr>
          <a:xfrm>
            <a:off x="3580598" y="5408150"/>
            <a:ext cx="7488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>
                <a:solidFill>
                  <a:srgbClr val="FF0000"/>
                </a:solidFill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最小化</a:t>
            </a:r>
            <a:r>
              <a:rPr kumimoji="1"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Predictions</a:t>
            </a:r>
            <a:r>
              <a:rPr kumimoji="1" lang="zh-TW" altLang="en-US" sz="2000" dirty="0">
                <a:solidFill>
                  <a:srgbClr val="FF0000"/>
                </a:solidFill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和</a:t>
            </a:r>
            <a:r>
              <a:rPr kumimoji="1"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Ground-truths</a:t>
            </a:r>
            <a:r>
              <a:rPr kumimoji="1" lang="zh-TW" altLang="en-US" sz="2000" dirty="0">
                <a:solidFill>
                  <a:srgbClr val="FF0000"/>
                </a:solidFill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之間的差異即為機器學習的目標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6BB140A-D092-3F6B-B826-5E1848314A16}"/>
              </a:ext>
            </a:extLst>
          </p:cNvPr>
          <p:cNvSpPr txBox="1"/>
          <p:nvPr/>
        </p:nvSpPr>
        <p:spPr>
          <a:xfrm>
            <a:off x="7404278" y="2759687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[0, 1]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C835A85-7462-CF78-F483-B10147B0E496}"/>
              </a:ext>
            </a:extLst>
          </p:cNvPr>
          <p:cNvSpPr txBox="1"/>
          <p:nvPr/>
        </p:nvSpPr>
        <p:spPr>
          <a:xfrm>
            <a:off x="7404278" y="4478621"/>
            <a:ext cx="149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[1, 0]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8512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1" grpId="0"/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994DE1-000B-912D-E0EA-2431D9BEF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目標函數的別名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59215A-EB72-9334-4F91-3509C4DC3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82C4CB4-460B-CDE5-E307-EF02798413B4}"/>
              </a:ext>
            </a:extLst>
          </p:cNvPr>
          <p:cNvSpPr txBox="1"/>
          <p:nvPr/>
        </p:nvSpPr>
        <p:spPr>
          <a:xfrm>
            <a:off x="653143" y="1868198"/>
            <a:ext cx="10918370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目標函數 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(Objective Function)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損失函數 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(Loss Function)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誤差值 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(Loss)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可能採用「交叉熵」 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(Cross entropy)</a:t>
            </a:r>
          </a:p>
        </p:txBody>
      </p:sp>
    </p:spTree>
    <p:extLst>
      <p:ext uri="{BB962C8B-B14F-4D97-AF65-F5344CB8AC3E}">
        <p14:creationId xmlns:p14="http://schemas.microsoft.com/office/powerpoint/2010/main" val="1863385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AC9B9B-D88F-0E39-2DA1-81186616A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2017</a:t>
            </a:r>
            <a:r>
              <a:rPr kumimoji="1" lang="zh-TW" altLang="en-US" dirty="0">
                <a:ea typeface="Microsoft JhengHei" panose="020B0604030504040204" pitchFamily="34" charset="-120"/>
              </a:rPr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年開始一腳踏進深度學習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9788F2-DE49-C13A-43D5-975D42DD8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84B3C91-6B18-1DCB-B75E-E5A7DA0A7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257" y="2717561"/>
            <a:ext cx="5214257" cy="218323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8CB3457-A880-5097-E585-FE1BF70F3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42" y="2678630"/>
            <a:ext cx="5503818" cy="222216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6DDE9A1-EC88-7DE8-1BA9-F58C73B2357A}"/>
              </a:ext>
            </a:extLst>
          </p:cNvPr>
          <p:cNvSpPr txBox="1"/>
          <p:nvPr/>
        </p:nvSpPr>
        <p:spPr>
          <a:xfrm>
            <a:off x="1733004" y="5473512"/>
            <a:ext cx="3283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電腦視覺 </a:t>
            </a:r>
            <a:r>
              <a:rPr kumimoji="1" lang="en-US" altLang="zh-TW" dirty="0"/>
              <a:t>(Computer Vision)</a:t>
            </a:r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3925A14-7D4E-A2F5-AC3D-3E302BFF5308}"/>
              </a:ext>
            </a:extLst>
          </p:cNvPr>
          <p:cNvSpPr txBox="1"/>
          <p:nvPr/>
        </p:nvSpPr>
        <p:spPr>
          <a:xfrm>
            <a:off x="6629398" y="5473512"/>
            <a:ext cx="4837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自然語言處理 </a:t>
            </a:r>
            <a:r>
              <a:rPr kumimoji="1" lang="en-US" altLang="zh-TW" dirty="0"/>
              <a:t>(Natural Language Processing)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58384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79F4F9-53F9-EB98-4171-1BED97453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如何訓練模型：資料集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5DD5409-AE0E-05A6-A869-64ACEEDE1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7" name="圖形 6" descr="書本 以實心填滿">
            <a:extLst>
              <a:ext uri="{FF2B5EF4-FFF2-40B4-BE49-F238E27FC236}">
                <a16:creationId xmlns:a16="http://schemas.microsoft.com/office/drawing/2014/main" id="{A953D788-7396-4C55-870C-D427DE0F0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60808" y="3228765"/>
            <a:ext cx="914400" cy="914400"/>
          </a:xfrm>
          <a:prstGeom prst="rect">
            <a:avLst/>
          </a:prstGeom>
        </p:spPr>
      </p:pic>
      <p:pic>
        <p:nvPicPr>
          <p:cNvPr id="8" name="圖形 7" descr="報紙 外框">
            <a:extLst>
              <a:ext uri="{FF2B5EF4-FFF2-40B4-BE49-F238E27FC236}">
                <a16:creationId xmlns:a16="http://schemas.microsoft.com/office/drawing/2014/main" id="{8DC1824A-9160-DFF0-9309-38D0121B16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26429" y="3228765"/>
            <a:ext cx="914400" cy="9144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FC93BB7-224C-9970-AAE0-ADC03F869F69}"/>
              </a:ext>
            </a:extLst>
          </p:cNvPr>
          <p:cNvSpPr txBox="1"/>
          <p:nvPr/>
        </p:nvSpPr>
        <p:spPr>
          <a:xfrm>
            <a:off x="2914851" y="2186012"/>
            <a:ext cx="2406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ea typeface="Microsoft JhengHei" panose="020B0604030504040204" pitchFamily="34" charset="-120"/>
              </a:rPr>
              <a:t>Training Set</a:t>
            </a:r>
          </a:p>
          <a:p>
            <a:pPr algn="ctr"/>
            <a:r>
              <a:rPr kumimoji="1" lang="en-US" altLang="zh-TW" sz="24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訓練資料集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)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7630997-26C9-5248-8800-0F2AECAD8BD0}"/>
              </a:ext>
            </a:extLst>
          </p:cNvPr>
          <p:cNvSpPr txBox="1"/>
          <p:nvPr/>
        </p:nvSpPr>
        <p:spPr>
          <a:xfrm>
            <a:off x="6580472" y="2186012"/>
            <a:ext cx="2406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ea typeface="Microsoft JhengHei" panose="020B0604030504040204" pitchFamily="34" charset="-120"/>
              </a:rPr>
              <a:t>Test Set</a:t>
            </a:r>
          </a:p>
          <a:p>
            <a:pPr algn="ctr"/>
            <a:r>
              <a:rPr kumimoji="1" lang="en-US" altLang="zh-TW" sz="24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測試資料集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)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  <p:pic>
        <p:nvPicPr>
          <p:cNvPr id="11" name="圖形 10" descr="書本 以實心填滿">
            <a:extLst>
              <a:ext uri="{FF2B5EF4-FFF2-40B4-BE49-F238E27FC236}">
                <a16:creationId xmlns:a16="http://schemas.microsoft.com/office/drawing/2014/main" id="{0F8466F8-52BB-2DFF-1A8D-034AF154C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8775" y="5501160"/>
            <a:ext cx="914400" cy="9144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C9AABECE-579F-A34C-A2C3-1476CE26B65C}"/>
              </a:ext>
            </a:extLst>
          </p:cNvPr>
          <p:cNvSpPr txBox="1"/>
          <p:nvPr/>
        </p:nvSpPr>
        <p:spPr>
          <a:xfrm>
            <a:off x="1682818" y="4458407"/>
            <a:ext cx="2406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ea typeface="Microsoft JhengHei" panose="020B0604030504040204" pitchFamily="34" charset="-120"/>
              </a:rPr>
              <a:t>Training Set</a:t>
            </a:r>
          </a:p>
          <a:p>
            <a:pPr algn="ctr"/>
            <a:r>
              <a:rPr kumimoji="1" lang="en-US" altLang="zh-TW" sz="24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訓練資料集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)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  <p:pic>
        <p:nvPicPr>
          <p:cNvPr id="13" name="圖形 12" descr="書本 以實心填滿">
            <a:extLst>
              <a:ext uri="{FF2B5EF4-FFF2-40B4-BE49-F238E27FC236}">
                <a16:creationId xmlns:a16="http://schemas.microsoft.com/office/drawing/2014/main" id="{B6CA68CE-EE47-9CA6-AB36-54E42DFAA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5090" y="5501160"/>
            <a:ext cx="914400" cy="9144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B6A189AE-E2EE-362B-2892-F7BBA9D1DE6E}"/>
              </a:ext>
            </a:extLst>
          </p:cNvPr>
          <p:cNvSpPr txBox="1"/>
          <p:nvPr/>
        </p:nvSpPr>
        <p:spPr>
          <a:xfrm>
            <a:off x="4089133" y="4458407"/>
            <a:ext cx="2406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ea typeface="Microsoft JhengHei" panose="020B0604030504040204" pitchFamily="34" charset="-120"/>
              </a:rPr>
              <a:t>Validation Set</a:t>
            </a:r>
          </a:p>
          <a:p>
            <a:pPr algn="ctr"/>
            <a:r>
              <a:rPr kumimoji="1" lang="en-US" altLang="zh-TW" sz="24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驗證資料集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)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  <p:cxnSp>
        <p:nvCxnSpPr>
          <p:cNvPr id="16" name="肘形接點 15">
            <a:extLst>
              <a:ext uri="{FF2B5EF4-FFF2-40B4-BE49-F238E27FC236}">
                <a16:creationId xmlns:a16="http://schemas.microsoft.com/office/drawing/2014/main" id="{A90677DF-2F64-6B52-FEBC-5A26A961A84C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4089133" y="3255250"/>
            <a:ext cx="12700" cy="2406315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347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85835-A855-2E65-E5A4-68F5C612C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如何訓練模型：演算法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12C7F7E-C7F9-0B95-8A78-7B65036F4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7FE9AA46-92C2-8746-7C9B-A39A5A24BB2B}"/>
              </a:ext>
            </a:extLst>
          </p:cNvPr>
          <p:cNvSpPr txBox="1"/>
          <p:nvPr/>
        </p:nvSpPr>
        <p:spPr>
          <a:xfrm>
            <a:off x="5109023" y="3158056"/>
            <a:ext cx="2541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模型預測 </a:t>
            </a:r>
            <a:r>
              <a:rPr kumimoji="1"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(Predictions)</a:t>
            </a:r>
            <a:endParaRPr kumimoji="1" lang="zh-TW" altLang="en-US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1E969E5-CF9D-4B47-562D-2D9EBA6AF320}"/>
              </a:ext>
            </a:extLst>
          </p:cNvPr>
          <p:cNvSpPr txBox="1"/>
          <p:nvPr/>
        </p:nvSpPr>
        <p:spPr>
          <a:xfrm>
            <a:off x="8585759" y="3158056"/>
            <a:ext cx="2683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正確答案 </a:t>
            </a:r>
            <a:r>
              <a:rPr kumimoji="1"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(Ground-truths)</a:t>
            </a:r>
            <a:endParaRPr kumimoji="1" lang="zh-TW" altLang="en-US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F286073C-5856-684D-28D5-62800E546B7D}"/>
              </a:ext>
            </a:extLst>
          </p:cNvPr>
          <p:cNvCxnSpPr>
            <a:cxnSpLocks/>
          </p:cNvCxnSpPr>
          <p:nvPr/>
        </p:nvCxnSpPr>
        <p:spPr>
          <a:xfrm flipH="1">
            <a:off x="7458155" y="3345582"/>
            <a:ext cx="1052102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9C55766-B1C4-276C-136C-DCB2C1517DA8}"/>
              </a:ext>
            </a:extLst>
          </p:cNvPr>
          <p:cNvSpPr txBox="1"/>
          <p:nvPr/>
        </p:nvSpPr>
        <p:spPr>
          <a:xfrm>
            <a:off x="1324169" y="5015625"/>
            <a:ext cx="63573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透過 </a:t>
            </a:r>
            <a:r>
              <a:rPr kumimoji="1"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Back-Propagation </a:t>
            </a:r>
            <a:r>
              <a:rPr lang="zh-TW" altLang="en-US" sz="20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計算神經網路中的梯度</a:t>
            </a:r>
            <a:endParaRPr kumimoji="1" lang="en-US" altLang="zh-TW" sz="2000" dirty="0">
              <a:solidFill>
                <a:srgbClr val="FF0000"/>
              </a:solidFill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透過</a:t>
            </a:r>
            <a:r>
              <a:rPr kumimoji="1" lang="en-US" altLang="zh-TW" sz="20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</a:t>
            </a:r>
            <a:r>
              <a:rPr kumimoji="1"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Gradient Descent </a:t>
            </a:r>
            <a:r>
              <a:rPr kumimoji="1" lang="en-US" altLang="zh-TW" sz="20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(</a:t>
            </a:r>
            <a:r>
              <a:rPr kumimoji="1" lang="zh-TW" altLang="en-US" sz="20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梯度下降</a:t>
            </a:r>
            <a:r>
              <a:rPr kumimoji="1" lang="en-US" altLang="zh-TW" sz="20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) </a:t>
            </a:r>
            <a:r>
              <a:rPr kumimoji="1" lang="zh-TW" altLang="en-US" sz="20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更新權重值 </a:t>
            </a:r>
            <a:r>
              <a:rPr kumimoji="1" lang="en-US" altLang="zh-TW" sz="20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(w</a:t>
            </a:r>
            <a:r>
              <a:rPr kumimoji="1" lang="zh-TW" altLang="en-US" sz="20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跟</a:t>
            </a:r>
            <a:r>
              <a:rPr kumimoji="1" lang="en-US" altLang="zh-TW" sz="20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sz="20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4BAB5400-3697-F327-9180-3785E8B43F17}"/>
              </a:ext>
            </a:extLst>
          </p:cNvPr>
          <p:cNvSpPr/>
          <p:nvPr/>
        </p:nvSpPr>
        <p:spPr>
          <a:xfrm>
            <a:off x="1683605" y="2472969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776A7AEF-5EC7-4170-B0A5-19E6BF50B0C4}"/>
              </a:ext>
            </a:extLst>
          </p:cNvPr>
          <p:cNvSpPr/>
          <p:nvPr/>
        </p:nvSpPr>
        <p:spPr>
          <a:xfrm>
            <a:off x="1683605" y="3665285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35C9E8EF-EB39-37DB-F65F-63C34D7DB787}"/>
              </a:ext>
            </a:extLst>
          </p:cNvPr>
          <p:cNvCxnSpPr>
            <a:cxnSpLocks/>
            <a:stCxn id="3" idx="6"/>
            <a:endCxn id="38" idx="2"/>
          </p:cNvCxnSpPr>
          <p:nvPr/>
        </p:nvCxnSpPr>
        <p:spPr>
          <a:xfrm>
            <a:off x="2255105" y="2758719"/>
            <a:ext cx="1165860" cy="11868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88B1E2EB-197B-F87C-529F-076A7F46365D}"/>
              </a:ext>
            </a:extLst>
          </p:cNvPr>
          <p:cNvCxnSpPr>
            <a:cxnSpLocks/>
            <a:stCxn id="33" idx="6"/>
            <a:endCxn id="37" idx="2"/>
          </p:cNvCxnSpPr>
          <p:nvPr/>
        </p:nvCxnSpPr>
        <p:spPr>
          <a:xfrm flipV="1">
            <a:off x="2255105" y="2760106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橢圓 36">
            <a:extLst>
              <a:ext uri="{FF2B5EF4-FFF2-40B4-BE49-F238E27FC236}">
                <a16:creationId xmlns:a16="http://schemas.microsoft.com/office/drawing/2014/main" id="{317E2441-5195-E9F6-6155-5F12587D1E0E}"/>
              </a:ext>
            </a:extLst>
          </p:cNvPr>
          <p:cNvSpPr/>
          <p:nvPr/>
        </p:nvSpPr>
        <p:spPr>
          <a:xfrm>
            <a:off x="3432395" y="247435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074504D9-F346-ACBC-2C2E-C0B91F5C33EC}"/>
              </a:ext>
            </a:extLst>
          </p:cNvPr>
          <p:cNvSpPr/>
          <p:nvPr/>
        </p:nvSpPr>
        <p:spPr>
          <a:xfrm>
            <a:off x="3420965" y="3659839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51D9FC8-DF06-C741-914D-66FA0F43A6DE}"/>
              </a:ext>
            </a:extLst>
          </p:cNvPr>
          <p:cNvCxnSpPr>
            <a:cxnSpLocks/>
            <a:stCxn id="3" idx="6"/>
            <a:endCxn id="37" idx="2"/>
          </p:cNvCxnSpPr>
          <p:nvPr/>
        </p:nvCxnSpPr>
        <p:spPr>
          <a:xfrm>
            <a:off x="2255105" y="2758719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2BBAA808-B84B-E2B3-0D4C-4ECCB53C4B7D}"/>
              </a:ext>
            </a:extLst>
          </p:cNvPr>
          <p:cNvCxnSpPr>
            <a:cxnSpLocks/>
            <a:stCxn id="33" idx="6"/>
            <a:endCxn id="38" idx="2"/>
          </p:cNvCxnSpPr>
          <p:nvPr/>
        </p:nvCxnSpPr>
        <p:spPr>
          <a:xfrm flipV="1">
            <a:off x="2255105" y="3945589"/>
            <a:ext cx="1165860" cy="54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E297BDFD-2C7C-A0FE-D5E9-AA1306C5DCCA}"/>
              </a:ext>
            </a:extLst>
          </p:cNvPr>
          <p:cNvSpPr/>
          <p:nvPr/>
        </p:nvSpPr>
        <p:spPr>
          <a:xfrm>
            <a:off x="4508339" y="304585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26E1548B-1B13-7A1C-E216-320C92D048DD}"/>
              </a:ext>
            </a:extLst>
          </p:cNvPr>
          <p:cNvCxnSpPr>
            <a:cxnSpLocks/>
            <a:stCxn id="37" idx="6"/>
            <a:endCxn id="41" idx="2"/>
          </p:cNvCxnSpPr>
          <p:nvPr/>
        </p:nvCxnSpPr>
        <p:spPr>
          <a:xfrm>
            <a:off x="4003895" y="2760106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185B502A-9302-7B09-A7CD-3CD9AF371168}"/>
              </a:ext>
            </a:extLst>
          </p:cNvPr>
          <p:cNvCxnSpPr>
            <a:cxnSpLocks/>
            <a:stCxn id="38" idx="6"/>
            <a:endCxn id="41" idx="2"/>
          </p:cNvCxnSpPr>
          <p:nvPr/>
        </p:nvCxnSpPr>
        <p:spPr>
          <a:xfrm flipV="1">
            <a:off x="3992465" y="3331606"/>
            <a:ext cx="515874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700D99BD-9DD0-5108-30EE-8C4A626A2538}"/>
                  </a:ext>
                </a:extLst>
              </p:cNvPr>
              <p:cNvSpPr txBox="1"/>
              <p:nvPr/>
            </p:nvSpPr>
            <p:spPr>
              <a:xfrm>
                <a:off x="1189796" y="3724219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700D99BD-9DD0-5108-30EE-8C4A626A2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796" y="3724219"/>
                <a:ext cx="460587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7FE126FB-9A26-DFF5-D9F2-985460D44CC1}"/>
                  </a:ext>
                </a:extLst>
              </p:cNvPr>
              <p:cNvSpPr txBox="1"/>
              <p:nvPr/>
            </p:nvSpPr>
            <p:spPr>
              <a:xfrm>
                <a:off x="1193313" y="2515080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7FE126FB-9A26-DFF5-D9F2-985460D44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13" y="2515080"/>
                <a:ext cx="460587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36E19FAE-FEA0-C327-A74E-A7516F07C0F5}"/>
                  </a:ext>
                </a:extLst>
              </p:cNvPr>
              <p:cNvSpPr txBox="1"/>
              <p:nvPr/>
            </p:nvSpPr>
            <p:spPr>
              <a:xfrm>
                <a:off x="2455985" y="2277451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36E19FAE-FEA0-C327-A74E-A7516F07C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985" y="2277451"/>
                <a:ext cx="779339" cy="4778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2E1D23EB-C563-91EC-14AF-00F78695A828}"/>
                  </a:ext>
                </a:extLst>
              </p:cNvPr>
              <p:cNvSpPr txBox="1"/>
              <p:nvPr/>
            </p:nvSpPr>
            <p:spPr>
              <a:xfrm>
                <a:off x="1908734" y="2890711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2E1D23EB-C563-91EC-14AF-00F78695A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734" y="2890711"/>
                <a:ext cx="779339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BDD056B4-644B-084F-B973-D8FB2192EA19}"/>
                  </a:ext>
                </a:extLst>
              </p:cNvPr>
              <p:cNvSpPr txBox="1"/>
              <p:nvPr/>
            </p:nvSpPr>
            <p:spPr>
              <a:xfrm>
                <a:off x="1909657" y="3260146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BDD056B4-644B-084F-B973-D8FB2192E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57" y="3260146"/>
                <a:ext cx="779339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00C5F232-A428-16EF-F901-02FF841447E4}"/>
                  </a:ext>
                </a:extLst>
              </p:cNvPr>
              <p:cNvSpPr txBox="1"/>
              <p:nvPr/>
            </p:nvSpPr>
            <p:spPr>
              <a:xfrm>
                <a:off x="2455985" y="3844083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00C5F232-A428-16EF-F901-02FF84144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985" y="3844083"/>
                <a:ext cx="779339" cy="4778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8BD8829A-DD58-FB6C-6982-4F766249E3EA}"/>
                  </a:ext>
                </a:extLst>
              </p:cNvPr>
              <p:cNvSpPr txBox="1"/>
              <p:nvPr/>
            </p:nvSpPr>
            <p:spPr>
              <a:xfrm>
                <a:off x="4029818" y="3690641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8BD8829A-DD58-FB6C-6982-4F766249E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818" y="3690641"/>
                <a:ext cx="779339" cy="4778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35FD0ADE-3802-789A-F0E7-877B4DD983B3}"/>
                  </a:ext>
                </a:extLst>
              </p:cNvPr>
              <p:cNvSpPr txBox="1"/>
              <p:nvPr/>
            </p:nvSpPr>
            <p:spPr>
              <a:xfrm>
                <a:off x="4029818" y="2494683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35FD0ADE-3802-789A-F0E7-877B4DD98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818" y="2494683"/>
                <a:ext cx="779339" cy="4778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6530BD8D-C952-3DD4-A9C8-388AF6E58671}"/>
                  </a:ext>
                </a:extLst>
              </p:cNvPr>
              <p:cNvSpPr txBox="1"/>
              <p:nvPr/>
            </p:nvSpPr>
            <p:spPr>
              <a:xfrm>
                <a:off x="3483885" y="2033018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6530BD8D-C952-3DD4-A9C8-388AF6E58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885" y="2033018"/>
                <a:ext cx="460587" cy="461665"/>
              </a:xfrm>
              <a:prstGeom prst="rect">
                <a:avLst/>
              </a:prstGeom>
              <a:blipFill>
                <a:blip r:embed="rId11"/>
                <a:stretch>
                  <a:fillRect l="-5405"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A0DDF44F-B8CA-1E0A-859E-442AF1190645}"/>
                  </a:ext>
                </a:extLst>
              </p:cNvPr>
              <p:cNvSpPr txBox="1"/>
              <p:nvPr/>
            </p:nvSpPr>
            <p:spPr>
              <a:xfrm>
                <a:off x="3483885" y="3232168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A0DDF44F-B8CA-1E0A-859E-442AF119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885" y="3232168"/>
                <a:ext cx="460587" cy="461665"/>
              </a:xfrm>
              <a:prstGeom prst="rect">
                <a:avLst/>
              </a:prstGeom>
              <a:blipFill>
                <a:blip r:embed="rId12"/>
                <a:stretch>
                  <a:fillRect l="-5405"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216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8E9DA14-CCC4-F52F-7DE8-AAA220BA9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我們這學期要學什麼？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319AE4-BC87-6325-2208-8D96B8FE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768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E7ED2A-76DB-BD27-FAB7-E490E2B53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你會學到：深度學習基礎 </a:t>
            </a:r>
            <a:r>
              <a:rPr kumimoji="1" lang="en-US" altLang="zh-TW" dirty="0"/>
              <a:t>(1)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E5F2901-1E39-7D0D-7F65-9F51690E8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FFB58D2-1FEF-6D9A-05BA-C9E89D9A0DF2}"/>
              </a:ext>
            </a:extLst>
          </p:cNvPr>
          <p:cNvSpPr txBox="1"/>
          <p:nvPr/>
        </p:nvSpPr>
        <p:spPr>
          <a:xfrm>
            <a:off x="653143" y="1723549"/>
            <a:ext cx="10918370" cy="1132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神經網路與梯度下降 </a:t>
            </a:r>
            <a:r>
              <a:rPr kumimoji="1" lang="en-US" altLang="zh-TW" sz="2400" dirty="0"/>
              <a:t>(</a:t>
            </a:r>
            <a:r>
              <a:rPr kumimoji="1" lang="zh-TW" altLang="en-US" sz="2400" dirty="0"/>
              <a:t>含基礎線性代數與微積分</a:t>
            </a:r>
            <a:r>
              <a:rPr kumimoji="1" lang="en-US" altLang="zh-TW" sz="2400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反向傳播法 </a:t>
            </a:r>
            <a:r>
              <a:rPr kumimoji="1" lang="en-US" altLang="zh-TW" sz="2400" dirty="0"/>
              <a:t>(Back-propagation)</a:t>
            </a:r>
            <a:endParaRPr kumimoji="1" lang="zh-TW" altLang="en-US" sz="2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F26BB64-6E62-2CD7-4129-80F23CEA0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43" y="3574504"/>
            <a:ext cx="1763650" cy="212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irst Reactions | Geoffrey Hinton, Nobel Prize in Physics 2024 | Telephone  interview">
            <a:extLst>
              <a:ext uri="{FF2B5EF4-FFF2-40B4-BE49-F238E27FC236}">
                <a16:creationId xmlns:a16="http://schemas.microsoft.com/office/drawing/2014/main" id="{E8907BAA-53F9-A11A-BAB5-65034B424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989" y="3623239"/>
            <a:ext cx="3686625" cy="207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F115EEE-942D-A8D7-2C0F-B3971C5B3A72}"/>
              </a:ext>
            </a:extLst>
          </p:cNvPr>
          <p:cNvSpPr txBox="1"/>
          <p:nvPr/>
        </p:nvSpPr>
        <p:spPr>
          <a:xfrm>
            <a:off x="7251571" y="5757252"/>
            <a:ext cx="33763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1200" dirty="0"/>
              <a:t>https://</a:t>
            </a:r>
            <a:r>
              <a:rPr kumimoji="1" lang="en" altLang="zh-TW" sz="1200" dirty="0" err="1"/>
              <a:t>www.youtube.com</a:t>
            </a:r>
            <a:r>
              <a:rPr kumimoji="1" lang="en" altLang="zh-TW" sz="1200" dirty="0"/>
              <a:t>/</a:t>
            </a:r>
            <a:r>
              <a:rPr kumimoji="1" lang="en" altLang="zh-TW" sz="1200" dirty="0" err="1"/>
              <a:t>watch?v</a:t>
            </a:r>
            <a:r>
              <a:rPr kumimoji="1" lang="en" altLang="zh-TW" sz="1200" dirty="0"/>
              <a:t>=-</a:t>
            </a:r>
            <a:r>
              <a:rPr kumimoji="1" lang="en" altLang="zh-TW" sz="1200" dirty="0" err="1"/>
              <a:t>icD_KmvnnM</a:t>
            </a:r>
            <a:endParaRPr kumimoji="1" lang="zh-TW" altLang="en-US" sz="12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454DD34-47A2-8808-637F-4B9EA0469ACC}"/>
              </a:ext>
            </a:extLst>
          </p:cNvPr>
          <p:cNvSpPr txBox="1"/>
          <p:nvPr/>
        </p:nvSpPr>
        <p:spPr>
          <a:xfrm>
            <a:off x="1279819" y="5827113"/>
            <a:ext cx="37528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 source: </a:t>
            </a:r>
          </a:p>
          <a:p>
            <a:r>
              <a:rPr kumimoji="1" lang="en-US" altLang="zh-TW" sz="1400" dirty="0"/>
              <a:t>https://</a:t>
            </a:r>
            <a:r>
              <a:rPr kumimoji="1" lang="en-US" altLang="zh-TW" sz="1400" dirty="0" err="1"/>
              <a:t>en.wikipedia.org</a:t>
            </a:r>
            <a:r>
              <a:rPr kumimoji="1" lang="en-US" altLang="zh-TW" sz="1400" dirty="0"/>
              <a:t>/wiki/</a:t>
            </a:r>
            <a:r>
              <a:rPr kumimoji="1" lang="en-US" altLang="zh-TW" sz="1400" dirty="0" err="1"/>
              <a:t>Neural_network</a:t>
            </a:r>
            <a:r>
              <a:rPr kumimoji="1" lang="en-US" altLang="zh-TW" sz="1400" dirty="0"/>
              <a:t>_(</a:t>
            </a:r>
            <a:r>
              <a:rPr kumimoji="1" lang="en-US" altLang="zh-TW" sz="1400" dirty="0" err="1"/>
              <a:t>machine_learning</a:t>
            </a:r>
            <a:r>
              <a:rPr kumimoji="1" lang="en-US" altLang="zh-TW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2816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FBBCE-D2CF-740D-652F-692B786B7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2FE3C1-C343-130C-72FE-E61F5D186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你會學到：深度學習基礎 </a:t>
            </a:r>
            <a:r>
              <a:rPr kumimoji="1" lang="en-US" altLang="zh-TW" dirty="0"/>
              <a:t>(2)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0AC97F-65CA-2E62-06E7-A8FB53554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5DA0D5D-6243-5646-185A-54EA9B771D9D}"/>
              </a:ext>
            </a:extLst>
          </p:cNvPr>
          <p:cNvSpPr txBox="1"/>
          <p:nvPr/>
        </p:nvSpPr>
        <p:spPr>
          <a:xfrm>
            <a:off x="653143" y="1723549"/>
            <a:ext cx="10918370" cy="1132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最佳化方法：</a:t>
            </a:r>
            <a:r>
              <a:rPr kumimoji="1" lang="en-US" altLang="zh-TW" sz="2400" dirty="0"/>
              <a:t>SGD, Momentum, </a:t>
            </a:r>
            <a:r>
              <a:rPr kumimoji="1" lang="en-US" altLang="zh-TW" sz="2400" dirty="0" err="1"/>
              <a:t>RMSProp</a:t>
            </a:r>
            <a:r>
              <a:rPr kumimoji="1" lang="en-US" altLang="zh-TW" sz="2400" dirty="0"/>
              <a:t>, Adam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常見損失函數介紹 </a:t>
            </a:r>
            <a:r>
              <a:rPr kumimoji="1" lang="en-US" altLang="zh-TW" sz="2400" dirty="0"/>
              <a:t>(</a:t>
            </a:r>
            <a:r>
              <a:rPr kumimoji="1" lang="zh-TW" altLang="en-US" sz="2400" dirty="0"/>
              <a:t>含基礎資訊理論與機率統計</a:t>
            </a:r>
            <a:r>
              <a:rPr kumimoji="1" lang="en-US" altLang="zh-TW" sz="2400" dirty="0"/>
              <a:t>)</a:t>
            </a:r>
          </a:p>
        </p:txBody>
      </p:sp>
      <p:pic>
        <p:nvPicPr>
          <p:cNvPr id="6" name="Picture 4" descr="undefined">
            <a:extLst>
              <a:ext uri="{FF2B5EF4-FFF2-40B4-BE49-F238E27FC236}">
                <a16:creationId xmlns:a16="http://schemas.microsoft.com/office/drawing/2014/main" id="{55D01306-22EF-1F3E-5EC6-F3B8EF2FA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987" y="3463679"/>
            <a:ext cx="2860983" cy="228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C7CD008-8D63-FB32-8AB8-E569F1944889}"/>
              </a:ext>
            </a:extLst>
          </p:cNvPr>
          <p:cNvSpPr txBox="1"/>
          <p:nvPr/>
        </p:nvSpPr>
        <p:spPr>
          <a:xfrm>
            <a:off x="1148885" y="6074902"/>
            <a:ext cx="4371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 source: </a:t>
            </a:r>
          </a:p>
          <a:p>
            <a:r>
              <a:rPr kumimoji="1" lang="en-US" altLang="zh-TW" sz="1400" dirty="0"/>
              <a:t>https://</a:t>
            </a:r>
            <a:r>
              <a:rPr kumimoji="1" lang="en-US" altLang="zh-TW" sz="1400" dirty="0" err="1"/>
              <a:t>en.wikipedia.org</a:t>
            </a:r>
            <a:r>
              <a:rPr kumimoji="1" lang="en-US" altLang="zh-TW" sz="1400" dirty="0"/>
              <a:t>/wiki/</a:t>
            </a:r>
            <a:r>
              <a:rPr kumimoji="1" lang="en-US" altLang="zh-TW" sz="1400" dirty="0" err="1"/>
              <a:t>Maximum_and_minimum</a:t>
            </a:r>
            <a:endParaRPr kumimoji="1" lang="en-US" altLang="zh-TW" sz="1400" dirty="0"/>
          </a:p>
        </p:txBody>
      </p:sp>
    </p:spTree>
    <p:extLst>
      <p:ext uri="{BB962C8B-B14F-4D97-AF65-F5344CB8AC3E}">
        <p14:creationId xmlns:p14="http://schemas.microsoft.com/office/powerpoint/2010/main" val="224376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1698F-30D2-4745-9211-C2CB2DA38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BDCC02-9D21-1144-E369-873AF259B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你會學到：深度學習基礎 </a:t>
            </a:r>
            <a:r>
              <a:rPr kumimoji="1" lang="en-US" altLang="zh-TW" dirty="0"/>
              <a:t>(3)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E8AA8E7-EB71-A7D5-4BED-368EB88CD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B99F1ED-9057-0F5C-7AB2-CA9E54F19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05" y="2012474"/>
            <a:ext cx="187400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19F02608-A8EE-3AD1-3734-501C31B98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882281"/>
              </p:ext>
            </p:extLst>
          </p:nvPr>
        </p:nvGraphicFramePr>
        <p:xfrm>
          <a:off x="4220481" y="3657737"/>
          <a:ext cx="6939615" cy="17387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3205">
                  <a:extLst>
                    <a:ext uri="{9D8B030D-6E8A-4147-A177-3AD203B41FA5}">
                      <a16:colId xmlns:a16="http://schemas.microsoft.com/office/drawing/2014/main" val="12888025"/>
                    </a:ext>
                  </a:extLst>
                </a:gridCol>
                <a:gridCol w="2313205">
                  <a:extLst>
                    <a:ext uri="{9D8B030D-6E8A-4147-A177-3AD203B41FA5}">
                      <a16:colId xmlns:a16="http://schemas.microsoft.com/office/drawing/2014/main" val="4026237163"/>
                    </a:ext>
                  </a:extLst>
                </a:gridCol>
                <a:gridCol w="2313205">
                  <a:extLst>
                    <a:ext uri="{9D8B030D-6E8A-4147-A177-3AD203B41FA5}">
                      <a16:colId xmlns:a16="http://schemas.microsoft.com/office/drawing/2014/main" val="2487292183"/>
                    </a:ext>
                  </a:extLst>
                </a:gridCol>
              </a:tblGrid>
              <a:tr h="46664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PyTorch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TensorFlow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354557"/>
                  </a:ext>
                </a:extLst>
              </a:tr>
              <a:tr h="466642">
                <a:tc>
                  <a:txBody>
                    <a:bodyPr/>
                    <a:lstStyle/>
                    <a:p>
                      <a:r>
                        <a:rPr lang="en-US" altLang="zh-TW" dirty="0"/>
                        <a:t>Developer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Meta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Google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7857392"/>
                  </a:ext>
                </a:extLst>
              </a:tr>
              <a:tr h="805437">
                <a:tc>
                  <a:txBody>
                    <a:bodyPr/>
                    <a:lstStyle/>
                    <a:p>
                      <a:r>
                        <a:rPr lang="en-US" altLang="zh-TW" dirty="0"/>
                        <a:t>Number of models on Hugging Face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216,295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14,415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353876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B42C07DE-81B9-FF25-8BCA-0F261D8D799B}"/>
              </a:ext>
            </a:extLst>
          </p:cNvPr>
          <p:cNvSpPr txBox="1"/>
          <p:nvPr/>
        </p:nvSpPr>
        <p:spPr>
          <a:xfrm>
            <a:off x="6061648" y="5503871"/>
            <a:ext cx="3532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https://huggingface.co/models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FED9886-BDEC-981E-42CA-054D0775BB34}"/>
              </a:ext>
            </a:extLst>
          </p:cNvPr>
          <p:cNvSpPr txBox="1"/>
          <p:nvPr/>
        </p:nvSpPr>
        <p:spPr>
          <a:xfrm>
            <a:off x="653144" y="2804199"/>
            <a:ext cx="10918370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Why </a:t>
            </a:r>
            <a:r>
              <a:rPr kumimoji="1" lang="en-US" altLang="zh-TW" sz="2400" dirty="0" err="1"/>
              <a:t>PyTorch</a:t>
            </a:r>
            <a:r>
              <a:rPr kumimoji="1" lang="en-US" altLang="zh-TW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6339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BF0659-9929-736F-7187-1F28C39DA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FCAE324-1783-7511-3138-3A5B5FC64F21}"/>
              </a:ext>
            </a:extLst>
          </p:cNvPr>
          <p:cNvSpPr txBox="1"/>
          <p:nvPr/>
        </p:nvSpPr>
        <p:spPr>
          <a:xfrm>
            <a:off x="653143" y="1868198"/>
            <a:ext cx="10918370" cy="2598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(</a:t>
            </a:r>
            <a:r>
              <a:rPr kumimoji="1" lang="zh-TW" altLang="en-US" sz="2800" dirty="0"/>
              <a:t>基礎</a:t>
            </a:r>
            <a:r>
              <a:rPr kumimoji="1" lang="en-US" altLang="zh-TW" sz="2800" dirty="0"/>
              <a:t>)</a:t>
            </a:r>
            <a:r>
              <a:rPr kumimoji="1" lang="zh-TW" altLang="en-US" sz="2800" dirty="0"/>
              <a:t> 電腦視覺</a:t>
            </a:r>
            <a:endParaRPr kumimoji="1" lang="en-US" altLang="zh-TW" sz="28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/>
              <a:t>卷積神經網路</a:t>
            </a:r>
            <a:endParaRPr kumimoji="1" lang="en-US" altLang="zh-TW" sz="28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Vision Transformers (</a:t>
            </a:r>
            <a:r>
              <a:rPr kumimoji="1" lang="en-US" altLang="zh-TW" sz="2800" dirty="0" err="1"/>
              <a:t>ViT</a:t>
            </a:r>
            <a:r>
              <a:rPr kumimoji="1" lang="en-US" altLang="zh-TW" sz="2800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/>
              <a:t>過擬合、正規化、以及模型訓練技巧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82EB674C-A728-9C40-90CE-7AA69F1E2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/>
          <a:p>
            <a:r>
              <a:rPr kumimoji="1" lang="zh-TW" altLang="en-US" dirty="0"/>
              <a:t>你會學到：深度學習應用 </a:t>
            </a:r>
            <a:r>
              <a:rPr kumimoji="1" lang="en-US" altLang="zh-TW" dirty="0"/>
              <a:t>(1)</a:t>
            </a:r>
            <a:endParaRPr kumimoji="1" lang="zh-TW" alt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6293124-02B2-9BBA-8D52-33DEC6EE3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539" y="2100285"/>
            <a:ext cx="2951648" cy="313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81EFFB0-9766-3BC5-24BF-91D395D73F4D}"/>
              </a:ext>
            </a:extLst>
          </p:cNvPr>
          <p:cNvSpPr txBox="1"/>
          <p:nvPr/>
        </p:nvSpPr>
        <p:spPr>
          <a:xfrm>
            <a:off x="3985811" y="6415560"/>
            <a:ext cx="7466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 source: https://</a:t>
            </a:r>
            <a:r>
              <a:rPr kumimoji="1" lang="en-US" altLang="zh-TW" sz="1400" dirty="0" err="1"/>
              <a:t>hannibunny.github.io</a:t>
            </a:r>
            <a:r>
              <a:rPr kumimoji="1" lang="en-US" altLang="zh-TW" sz="1400" dirty="0"/>
              <a:t>/</a:t>
            </a:r>
            <a:r>
              <a:rPr kumimoji="1" lang="en-US" altLang="zh-TW" sz="1400" dirty="0" err="1"/>
              <a:t>mlbook</a:t>
            </a:r>
            <a:r>
              <a:rPr kumimoji="1" lang="en-US" altLang="zh-TW" sz="1400" dirty="0"/>
              <a:t>/</a:t>
            </a:r>
            <a:r>
              <a:rPr kumimoji="1" lang="en-US" altLang="zh-TW" sz="1400" dirty="0" err="1"/>
              <a:t>neuralnetworks</a:t>
            </a:r>
            <a:r>
              <a:rPr kumimoji="1" lang="en-US" altLang="zh-TW" sz="1400" dirty="0"/>
              <a:t>/</a:t>
            </a:r>
            <a:r>
              <a:rPr kumimoji="1" lang="en-US" altLang="zh-TW" sz="1400" dirty="0" err="1"/>
              <a:t>convolutionDemos.html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375347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4D738-3860-3490-0C48-9D3471F86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63891B4-8A54-7C35-7B94-7B3128EE5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7867832-3FE0-2BC6-D116-4D29505A7304}"/>
              </a:ext>
            </a:extLst>
          </p:cNvPr>
          <p:cNvSpPr txBox="1"/>
          <p:nvPr/>
        </p:nvSpPr>
        <p:spPr>
          <a:xfrm>
            <a:off x="653143" y="1868198"/>
            <a:ext cx="10918370" cy="3244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/>
              <a:t>自然語言處理</a:t>
            </a:r>
            <a:endParaRPr kumimoji="1" lang="en-US" altLang="zh-TW" sz="28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RNN</a:t>
            </a:r>
            <a:r>
              <a:rPr kumimoji="1" lang="zh-TW" altLang="en-US" sz="2800" dirty="0"/>
              <a:t>與序列建模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/>
              <a:t>自注意力機制模型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/>
              <a:t>自監督式學習與預訓練模型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/>
              <a:t>大型語言模型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B5E83B25-40AA-1045-E55B-533748FAD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/>
          <a:p>
            <a:r>
              <a:rPr kumimoji="1" lang="zh-TW" altLang="en-US" dirty="0"/>
              <a:t>你會學到：深度學習應用 </a:t>
            </a:r>
            <a:r>
              <a:rPr kumimoji="1" lang="en-US" altLang="zh-TW" dirty="0"/>
              <a:t>(2)</a:t>
            </a:r>
            <a:endParaRPr kumimoji="1" lang="zh-TW" altLang="en-US" dirty="0"/>
          </a:p>
        </p:txBody>
      </p:sp>
      <p:sp>
        <p:nvSpPr>
          <p:cNvPr id="2" name="圓角矩形 1">
            <a:extLst>
              <a:ext uri="{FF2B5EF4-FFF2-40B4-BE49-F238E27FC236}">
                <a16:creationId xmlns:a16="http://schemas.microsoft.com/office/drawing/2014/main" id="{C6A944A7-993C-01FB-2FDB-DB30A411D40B}"/>
              </a:ext>
            </a:extLst>
          </p:cNvPr>
          <p:cNvSpPr/>
          <p:nvPr/>
        </p:nvSpPr>
        <p:spPr>
          <a:xfrm>
            <a:off x="6907209" y="3516441"/>
            <a:ext cx="4433985" cy="99135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Decoder</a:t>
            </a:r>
            <a:endParaRPr kumimoji="1" lang="zh-TW" altLang="en-US" sz="1500" dirty="0">
              <a:solidFill>
                <a:schemeClr val="tx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D250762-7D79-DF09-F8A8-96A8BF3754F7}"/>
              </a:ext>
            </a:extLst>
          </p:cNvPr>
          <p:cNvSpPr txBox="1"/>
          <p:nvPr/>
        </p:nvSpPr>
        <p:spPr>
          <a:xfrm>
            <a:off x="6958738" y="5318830"/>
            <a:ext cx="589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(Start)</a:t>
            </a:r>
            <a:endParaRPr kumimoji="1" lang="zh-TW" altLang="en-US" sz="1200" dirty="0"/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911E4F0D-DE3E-B7A9-9E84-E8DAC7C00C37}"/>
              </a:ext>
            </a:extLst>
          </p:cNvPr>
          <p:cNvCxnSpPr>
            <a:cxnSpLocks/>
          </p:cNvCxnSpPr>
          <p:nvPr/>
        </p:nvCxnSpPr>
        <p:spPr>
          <a:xfrm flipV="1">
            <a:off x="7271250" y="3203106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52C95B75-9E19-9E65-320A-7722759B6B25}"/>
              </a:ext>
            </a:extLst>
          </p:cNvPr>
          <p:cNvCxnSpPr>
            <a:cxnSpLocks/>
          </p:cNvCxnSpPr>
          <p:nvPr/>
        </p:nvCxnSpPr>
        <p:spPr>
          <a:xfrm flipV="1">
            <a:off x="7993665" y="3203106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EE177819-BC71-1D50-31D3-9AA117828A30}"/>
              </a:ext>
            </a:extLst>
          </p:cNvPr>
          <p:cNvCxnSpPr>
            <a:cxnSpLocks/>
          </p:cNvCxnSpPr>
          <p:nvPr/>
        </p:nvCxnSpPr>
        <p:spPr>
          <a:xfrm flipV="1">
            <a:off x="10920940" y="3203106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AB484139-9B75-BEDC-A673-27558B750874}"/>
              </a:ext>
            </a:extLst>
          </p:cNvPr>
          <p:cNvCxnSpPr>
            <a:cxnSpLocks/>
          </p:cNvCxnSpPr>
          <p:nvPr/>
        </p:nvCxnSpPr>
        <p:spPr>
          <a:xfrm flipV="1">
            <a:off x="10198525" y="3203106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DC8F516F-05DC-0237-3B77-3E70855CDB99}"/>
              </a:ext>
            </a:extLst>
          </p:cNvPr>
          <p:cNvSpPr/>
          <p:nvPr/>
        </p:nvSpPr>
        <p:spPr>
          <a:xfrm>
            <a:off x="6993646" y="4860857"/>
            <a:ext cx="555205" cy="465107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_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5E33512B-05BE-BB6E-D0AB-A929BDF9FE4F}"/>
              </a:ext>
            </a:extLst>
          </p:cNvPr>
          <p:cNvCxnSpPr>
            <a:cxnSpLocks/>
          </p:cNvCxnSpPr>
          <p:nvPr/>
        </p:nvCxnSpPr>
        <p:spPr>
          <a:xfrm flipV="1">
            <a:off x="7271250" y="4559292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07D94E78-5CF7-CD49-3CC5-90081B95C734}"/>
              </a:ext>
            </a:extLst>
          </p:cNvPr>
          <p:cNvCxnSpPr>
            <a:cxnSpLocks/>
          </p:cNvCxnSpPr>
          <p:nvPr/>
        </p:nvCxnSpPr>
        <p:spPr>
          <a:xfrm flipV="1">
            <a:off x="7993664" y="4559292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9905ADB7-6B19-BB02-6BC3-C1C01343F097}"/>
              </a:ext>
            </a:extLst>
          </p:cNvPr>
          <p:cNvCxnSpPr>
            <a:cxnSpLocks/>
          </p:cNvCxnSpPr>
          <p:nvPr/>
        </p:nvCxnSpPr>
        <p:spPr>
          <a:xfrm flipV="1">
            <a:off x="10198524" y="4555797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99266921-4D04-3EC2-8003-87608144F23D}"/>
              </a:ext>
            </a:extLst>
          </p:cNvPr>
          <p:cNvCxnSpPr>
            <a:cxnSpLocks/>
          </p:cNvCxnSpPr>
          <p:nvPr/>
        </p:nvCxnSpPr>
        <p:spPr>
          <a:xfrm flipV="1">
            <a:off x="10920938" y="4555797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A38766A-4FDB-5914-3A75-DE1101E9B3D6}"/>
              </a:ext>
            </a:extLst>
          </p:cNvPr>
          <p:cNvSpPr txBox="1"/>
          <p:nvPr/>
        </p:nvSpPr>
        <p:spPr>
          <a:xfrm>
            <a:off x="8772605" y="4752073"/>
            <a:ext cx="846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……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圓角矩形 16">
                <a:extLst>
                  <a:ext uri="{FF2B5EF4-FFF2-40B4-BE49-F238E27FC236}">
                    <a16:creationId xmlns:a16="http://schemas.microsoft.com/office/drawing/2014/main" id="{6670DB80-B743-5669-5F54-8DF6F018BFF2}"/>
                  </a:ext>
                </a:extLst>
              </p:cNvPr>
              <p:cNvSpPr/>
              <p:nvPr/>
            </p:nvSpPr>
            <p:spPr>
              <a:xfrm>
                <a:off x="9923614" y="2691178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圓角矩形 16">
                <a:extLst>
                  <a:ext uri="{FF2B5EF4-FFF2-40B4-BE49-F238E27FC236}">
                    <a16:creationId xmlns:a16="http://schemas.microsoft.com/office/drawing/2014/main" id="{6670DB80-B743-5669-5F54-8DF6F018BF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614" y="2691178"/>
                <a:ext cx="555203" cy="465105"/>
              </a:xfrm>
              <a:prstGeom prst="roundRect">
                <a:avLst/>
              </a:prstGeom>
              <a:blipFill>
                <a:blip r:embed="rId2"/>
                <a:stretch>
                  <a:fillRect l="-638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圓角矩形 17">
                <a:extLst>
                  <a:ext uri="{FF2B5EF4-FFF2-40B4-BE49-F238E27FC236}">
                    <a16:creationId xmlns:a16="http://schemas.microsoft.com/office/drawing/2014/main" id="{E8D987E4-3210-7C34-4451-835489E1CDAC}"/>
                  </a:ext>
                </a:extLst>
              </p:cNvPr>
              <p:cNvSpPr/>
              <p:nvPr/>
            </p:nvSpPr>
            <p:spPr>
              <a:xfrm>
                <a:off x="10646028" y="2689113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圓角矩形 17">
                <a:extLst>
                  <a:ext uri="{FF2B5EF4-FFF2-40B4-BE49-F238E27FC236}">
                    <a16:creationId xmlns:a16="http://schemas.microsoft.com/office/drawing/2014/main" id="{E8D987E4-3210-7C34-4451-835489E1CD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028" y="2689113"/>
                <a:ext cx="555203" cy="46510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圓角矩形 18">
                <a:extLst>
                  <a:ext uri="{FF2B5EF4-FFF2-40B4-BE49-F238E27FC236}">
                    <a16:creationId xmlns:a16="http://schemas.microsoft.com/office/drawing/2014/main" id="{045FF334-0DE4-282A-AA61-47E14A4320D2}"/>
                  </a:ext>
                </a:extLst>
              </p:cNvPr>
              <p:cNvSpPr/>
              <p:nvPr/>
            </p:nvSpPr>
            <p:spPr>
              <a:xfrm>
                <a:off x="6993646" y="2678521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圓角矩形 18">
                <a:extLst>
                  <a:ext uri="{FF2B5EF4-FFF2-40B4-BE49-F238E27FC236}">
                    <a16:creationId xmlns:a16="http://schemas.microsoft.com/office/drawing/2014/main" id="{045FF334-0DE4-282A-AA61-47E14A4320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646" y="2678521"/>
                <a:ext cx="555203" cy="46510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圓角矩形 19">
                <a:extLst>
                  <a:ext uri="{FF2B5EF4-FFF2-40B4-BE49-F238E27FC236}">
                    <a16:creationId xmlns:a16="http://schemas.microsoft.com/office/drawing/2014/main" id="{6F17BEAC-69D4-077C-6BF8-F4F8E7B8056F}"/>
                  </a:ext>
                </a:extLst>
              </p:cNvPr>
              <p:cNvSpPr/>
              <p:nvPr/>
            </p:nvSpPr>
            <p:spPr>
              <a:xfrm>
                <a:off x="7722700" y="2688337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圓角矩形 19">
                <a:extLst>
                  <a:ext uri="{FF2B5EF4-FFF2-40B4-BE49-F238E27FC236}">
                    <a16:creationId xmlns:a16="http://schemas.microsoft.com/office/drawing/2014/main" id="{6F17BEAC-69D4-077C-6BF8-F4F8E7B805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700" y="2688337"/>
                <a:ext cx="555203" cy="46510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圓角矩形 20">
                <a:extLst>
                  <a:ext uri="{FF2B5EF4-FFF2-40B4-BE49-F238E27FC236}">
                    <a16:creationId xmlns:a16="http://schemas.microsoft.com/office/drawing/2014/main" id="{AA8F1CE1-758A-9DA3-F574-2E966D07B123}"/>
                  </a:ext>
                </a:extLst>
              </p:cNvPr>
              <p:cNvSpPr/>
              <p:nvPr/>
            </p:nvSpPr>
            <p:spPr>
              <a:xfrm>
                <a:off x="7712841" y="4860857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圓角矩形 20">
                <a:extLst>
                  <a:ext uri="{FF2B5EF4-FFF2-40B4-BE49-F238E27FC236}">
                    <a16:creationId xmlns:a16="http://schemas.microsoft.com/office/drawing/2014/main" id="{AA8F1CE1-758A-9DA3-F574-2E966D07B1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841" y="4860857"/>
                <a:ext cx="555203" cy="46510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圓角矩形 21">
                <a:extLst>
                  <a:ext uri="{FF2B5EF4-FFF2-40B4-BE49-F238E27FC236}">
                    <a16:creationId xmlns:a16="http://schemas.microsoft.com/office/drawing/2014/main" id="{757407FB-3430-7F17-C433-A8670AADACF9}"/>
                  </a:ext>
                </a:extLst>
              </p:cNvPr>
              <p:cNvSpPr/>
              <p:nvPr/>
            </p:nvSpPr>
            <p:spPr>
              <a:xfrm>
                <a:off x="9915807" y="4860857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圓角矩形 21">
                <a:extLst>
                  <a:ext uri="{FF2B5EF4-FFF2-40B4-BE49-F238E27FC236}">
                    <a16:creationId xmlns:a16="http://schemas.microsoft.com/office/drawing/2014/main" id="{757407FB-3430-7F17-C433-A8670AADAC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5807" y="4860857"/>
                <a:ext cx="555203" cy="465105"/>
              </a:xfrm>
              <a:prstGeom prst="roundRect">
                <a:avLst/>
              </a:prstGeom>
              <a:blipFill>
                <a:blip r:embed="rId7"/>
                <a:stretch>
                  <a:fillRect l="-8696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圓角矩形 22">
                <a:extLst>
                  <a:ext uri="{FF2B5EF4-FFF2-40B4-BE49-F238E27FC236}">
                    <a16:creationId xmlns:a16="http://schemas.microsoft.com/office/drawing/2014/main" id="{D54A99E7-907B-7D59-B183-EE46E8137327}"/>
                  </a:ext>
                </a:extLst>
              </p:cNvPr>
              <p:cNvSpPr/>
              <p:nvPr/>
            </p:nvSpPr>
            <p:spPr>
              <a:xfrm>
                <a:off x="10638219" y="4860857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圓角矩形 22">
                <a:extLst>
                  <a:ext uri="{FF2B5EF4-FFF2-40B4-BE49-F238E27FC236}">
                    <a16:creationId xmlns:a16="http://schemas.microsoft.com/office/drawing/2014/main" id="{D54A99E7-907B-7D59-B183-EE46E81373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8219" y="4860857"/>
                <a:ext cx="555203" cy="465105"/>
              </a:xfrm>
              <a:prstGeom prst="roundRect">
                <a:avLst/>
              </a:prstGeom>
              <a:blipFill>
                <a:blip r:embed="rId8"/>
                <a:stretch>
                  <a:fillRect l="-8696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F0670B7F-7050-B50C-5B37-45972F4FB25F}"/>
              </a:ext>
            </a:extLst>
          </p:cNvPr>
          <p:cNvCxnSpPr/>
          <p:nvPr/>
        </p:nvCxnSpPr>
        <p:spPr>
          <a:xfrm>
            <a:off x="7539564" y="3211688"/>
            <a:ext cx="278214" cy="1548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6AF6F3D7-9C5E-DB76-4528-D8A4E03EB741}"/>
              </a:ext>
            </a:extLst>
          </p:cNvPr>
          <p:cNvCxnSpPr/>
          <p:nvPr/>
        </p:nvCxnSpPr>
        <p:spPr>
          <a:xfrm>
            <a:off x="8258285" y="3257497"/>
            <a:ext cx="278214" cy="1548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08DCF4D8-9747-5FA7-B8CA-93F83AF8E1FC}"/>
              </a:ext>
            </a:extLst>
          </p:cNvPr>
          <p:cNvCxnSpPr/>
          <p:nvPr/>
        </p:nvCxnSpPr>
        <p:spPr>
          <a:xfrm>
            <a:off x="9689890" y="3211687"/>
            <a:ext cx="278214" cy="1548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99202C44-A1E9-5736-CA6C-06988746A137}"/>
              </a:ext>
            </a:extLst>
          </p:cNvPr>
          <p:cNvCxnSpPr/>
          <p:nvPr/>
        </p:nvCxnSpPr>
        <p:spPr>
          <a:xfrm>
            <a:off x="10468111" y="3245869"/>
            <a:ext cx="278214" cy="1548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EE9FAD3-00E4-6325-0C58-B32212C4B601}"/>
              </a:ext>
            </a:extLst>
          </p:cNvPr>
          <p:cNvSpPr txBox="1"/>
          <p:nvPr/>
        </p:nvSpPr>
        <p:spPr>
          <a:xfrm>
            <a:off x="8770223" y="2611652"/>
            <a:ext cx="846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……</a:t>
            </a:r>
            <a:endParaRPr kumimoji="1"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366A90AC-6DC4-2082-83C9-4136ADAE3D3A}"/>
              </a:ext>
            </a:extLst>
          </p:cNvPr>
          <p:cNvSpPr txBox="1"/>
          <p:nvPr/>
        </p:nvSpPr>
        <p:spPr>
          <a:xfrm>
            <a:off x="8219947" y="204162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/>
              <a:t>Output sequence</a:t>
            </a:r>
            <a:endParaRPr kumimoji="1"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8835810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61B9C-9972-8DA5-695D-43F68E86B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C91975E-8EF3-E753-62D9-97FF95BB8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6E1BBF0-A430-04EB-5DAF-3CA295364755}"/>
              </a:ext>
            </a:extLst>
          </p:cNvPr>
          <p:cNvSpPr txBox="1"/>
          <p:nvPr/>
        </p:nvSpPr>
        <p:spPr>
          <a:xfrm>
            <a:off x="653143" y="1868198"/>
            <a:ext cx="10918370" cy="1952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/>
              <a:t>大模型時代如何有效率訓練模型？</a:t>
            </a:r>
            <a:endParaRPr kumimoji="1" lang="en-US" altLang="zh-TW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/>
              <a:t>圖</a:t>
            </a:r>
            <a:r>
              <a:rPr kumimoji="1" lang="zh-TW" altLang="en-US" sz="2800"/>
              <a:t>神經網路</a:t>
            </a:r>
            <a:endParaRPr kumimoji="1" lang="zh-TW" altLang="en-US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/>
              <a:t>強化學習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DC83A5DC-803E-5164-B0B6-D4FD393F8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/>
          <a:p>
            <a:r>
              <a:rPr kumimoji="1" lang="zh-TW" altLang="en-US" dirty="0"/>
              <a:t>你會學到：深度學習進階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BDAB65E-F82B-5A05-10CE-08ABF1FD2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508" y="2266069"/>
            <a:ext cx="2454333" cy="2153188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0ECAE01-DD26-9FEE-8D31-89390D18A598}"/>
              </a:ext>
            </a:extLst>
          </p:cNvPr>
          <p:cNvSpPr txBox="1"/>
          <p:nvPr/>
        </p:nvSpPr>
        <p:spPr>
          <a:xfrm>
            <a:off x="7873024" y="4711645"/>
            <a:ext cx="328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(Figure from the </a:t>
            </a:r>
            <a:r>
              <a:rPr kumimoji="1" lang="en-US" altLang="zh-TW" dirty="0" err="1"/>
              <a:t>LoRA</a:t>
            </a:r>
            <a:r>
              <a:rPr kumimoji="1" lang="en-US" altLang="zh-TW" dirty="0"/>
              <a:t> paper)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897194B-EBF5-F033-990E-B31FEBFE78B7}"/>
              </a:ext>
            </a:extLst>
          </p:cNvPr>
          <p:cNvSpPr txBox="1"/>
          <p:nvPr/>
        </p:nvSpPr>
        <p:spPr>
          <a:xfrm>
            <a:off x="7168889" y="6160707"/>
            <a:ext cx="42515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400" dirty="0"/>
              <a:t>Hu, Edward J., et al. "</a:t>
            </a:r>
            <a:r>
              <a:rPr lang="en" altLang="zh-TW" sz="1400" dirty="0" err="1"/>
              <a:t>LoRA</a:t>
            </a:r>
            <a:r>
              <a:rPr lang="en" altLang="zh-TW" sz="1400" dirty="0"/>
              <a:t>: Low-Rank Adaptation of Large Language Models." ICLR 2022.</a:t>
            </a:r>
            <a:endParaRPr lang="zh-TW" altLang="en-US" sz="1400" dirty="0"/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EB8D113A-6EEA-384B-B10C-0DC91E93AEBD}"/>
              </a:ext>
            </a:extLst>
          </p:cNvPr>
          <p:cNvGrpSpPr/>
          <p:nvPr/>
        </p:nvGrpSpPr>
        <p:grpSpPr>
          <a:xfrm>
            <a:off x="1221250" y="4001198"/>
            <a:ext cx="4187296" cy="2775541"/>
            <a:chOff x="1584642" y="2033617"/>
            <a:chExt cx="5960002" cy="3950576"/>
          </a:xfrm>
        </p:grpSpPr>
        <p:sp>
          <p:nvSpPr>
            <p:cNvPr id="27" name="圓角矩形 26">
              <a:extLst>
                <a:ext uri="{FF2B5EF4-FFF2-40B4-BE49-F238E27FC236}">
                  <a16:creationId xmlns:a16="http://schemas.microsoft.com/office/drawing/2014/main" id="{AEF589EE-FBF5-0723-632C-FC97F0844A48}"/>
                </a:ext>
              </a:extLst>
            </p:cNvPr>
            <p:cNvSpPr/>
            <p:nvPr/>
          </p:nvSpPr>
          <p:spPr>
            <a:xfrm>
              <a:off x="4029549" y="2753532"/>
              <a:ext cx="1009402" cy="546264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400" dirty="0">
                  <a:solidFill>
                    <a:schemeClr val="tx1"/>
                  </a:solidFill>
                </a:rPr>
                <a:t>Agent</a:t>
              </a:r>
              <a:endParaRPr kumimoji="1"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8" name="圓角矩形 27">
              <a:extLst>
                <a:ext uri="{FF2B5EF4-FFF2-40B4-BE49-F238E27FC236}">
                  <a16:creationId xmlns:a16="http://schemas.microsoft.com/office/drawing/2014/main" id="{FF5CA334-1B93-CC24-DAE1-2506223241EC}"/>
                </a:ext>
              </a:extLst>
            </p:cNvPr>
            <p:cNvSpPr/>
            <p:nvPr/>
          </p:nvSpPr>
          <p:spPr>
            <a:xfrm>
              <a:off x="3593131" y="4319095"/>
              <a:ext cx="1882237" cy="546264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400" dirty="0">
                  <a:solidFill>
                    <a:schemeClr val="tx1"/>
                  </a:solidFill>
                </a:rPr>
                <a:t>Environment</a:t>
              </a:r>
              <a:endParaRPr kumimoji="1" lang="zh-TW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肘形接點 28">
              <a:extLst>
                <a:ext uri="{FF2B5EF4-FFF2-40B4-BE49-F238E27FC236}">
                  <a16:creationId xmlns:a16="http://schemas.microsoft.com/office/drawing/2014/main" id="{50AFE909-A085-B772-F2C1-187E945276AC}"/>
                </a:ext>
              </a:extLst>
            </p:cNvPr>
            <p:cNvCxnSpPr>
              <a:stCxn id="27" idx="3"/>
              <a:endCxn id="28" idx="3"/>
            </p:cNvCxnSpPr>
            <p:nvPr/>
          </p:nvCxnSpPr>
          <p:spPr>
            <a:xfrm>
              <a:off x="5038951" y="3026664"/>
              <a:ext cx="436417" cy="1565563"/>
            </a:xfrm>
            <a:prstGeom prst="bentConnector3">
              <a:avLst>
                <a:gd name="adj1" fmla="val 386395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肘形接點 29">
              <a:extLst>
                <a:ext uri="{FF2B5EF4-FFF2-40B4-BE49-F238E27FC236}">
                  <a16:creationId xmlns:a16="http://schemas.microsoft.com/office/drawing/2014/main" id="{6011B285-9894-5BE2-A81A-2FFF002686F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593131" y="2907908"/>
              <a:ext cx="436418" cy="1838695"/>
            </a:xfrm>
            <a:prstGeom prst="bentConnector4">
              <a:avLst>
                <a:gd name="adj1" fmla="val -291837"/>
                <a:gd name="adj2" fmla="val 100053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肘形接點 30">
              <a:extLst>
                <a:ext uri="{FF2B5EF4-FFF2-40B4-BE49-F238E27FC236}">
                  <a16:creationId xmlns:a16="http://schemas.microsoft.com/office/drawing/2014/main" id="{51A0A41E-17A8-F2AF-819D-D3B8874F78CF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593131" y="3050415"/>
              <a:ext cx="436418" cy="1565563"/>
            </a:xfrm>
            <a:prstGeom prst="bentConnector3">
              <a:avLst>
                <a:gd name="adj1" fmla="val -248299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字方塊 31">
                  <a:extLst>
                    <a:ext uri="{FF2B5EF4-FFF2-40B4-BE49-F238E27FC236}">
                      <a16:creationId xmlns:a16="http://schemas.microsoft.com/office/drawing/2014/main" id="{F3DA80D8-4928-7DD4-38B8-5B5B19FB128F}"/>
                    </a:ext>
                  </a:extLst>
                </p:cNvPr>
                <p:cNvSpPr txBox="1"/>
                <p:nvPr/>
              </p:nvSpPr>
              <p:spPr>
                <a:xfrm>
                  <a:off x="6748997" y="3527798"/>
                  <a:ext cx="795647" cy="6133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TW" sz="1100" dirty="0"/>
                    <a:t>action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1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TW" sz="1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100" dirty="0"/>
                </a:p>
              </p:txBody>
            </p:sp>
          </mc:Choice>
          <mc:Fallback xmlns="">
            <p:sp>
              <p:nvSpPr>
                <p:cNvPr id="32" name="文字方塊 31">
                  <a:extLst>
                    <a:ext uri="{FF2B5EF4-FFF2-40B4-BE49-F238E27FC236}">
                      <a16:creationId xmlns:a16="http://schemas.microsoft.com/office/drawing/2014/main" id="{F3DA80D8-4928-7DD4-38B8-5B5B19FB12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8997" y="3527798"/>
                  <a:ext cx="795647" cy="61330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448AD4F4-8BAA-E7EE-33BA-44C1E93772E8}"/>
                    </a:ext>
                  </a:extLst>
                </p:cNvPr>
                <p:cNvSpPr txBox="1"/>
                <p:nvPr/>
              </p:nvSpPr>
              <p:spPr>
                <a:xfrm>
                  <a:off x="2558493" y="3478318"/>
                  <a:ext cx="865415" cy="8542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TW" sz="1100" dirty="0"/>
                    <a:t>reward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1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1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100" dirty="0"/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448AD4F4-8BAA-E7EE-33BA-44C1E93772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493" y="3478318"/>
                  <a:ext cx="865415" cy="85424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92BFFFD9-672B-1326-022B-9878CAD35B9F}"/>
                    </a:ext>
                  </a:extLst>
                </p:cNvPr>
                <p:cNvSpPr txBox="1"/>
                <p:nvPr/>
              </p:nvSpPr>
              <p:spPr>
                <a:xfrm>
                  <a:off x="1584642" y="3478317"/>
                  <a:ext cx="740800" cy="6133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TW" sz="1100" dirty="0"/>
                    <a:t>state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1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1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100" dirty="0"/>
                </a:p>
              </p:txBody>
            </p:sp>
          </mc:Choice>
          <mc:Fallback xmlns=""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92BFFFD9-672B-1326-022B-9878CAD35B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4642" y="3478317"/>
                  <a:ext cx="740800" cy="61330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85056310-9CBF-E2C0-971D-670083CC2172}"/>
                </a:ext>
              </a:extLst>
            </p:cNvPr>
            <p:cNvCxnSpPr/>
            <p:nvPr/>
          </p:nvCxnSpPr>
          <p:spPr>
            <a:xfrm>
              <a:off x="3138902" y="4366595"/>
              <a:ext cx="0" cy="546264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箭頭接點 35">
              <a:extLst>
                <a:ext uri="{FF2B5EF4-FFF2-40B4-BE49-F238E27FC236}">
                  <a16:creationId xmlns:a16="http://schemas.microsoft.com/office/drawing/2014/main" id="{EE29B04A-7EEF-238D-1FAB-5DBB5983D0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38901" y="4617952"/>
              <a:ext cx="454229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箭頭接點 36">
              <a:extLst>
                <a:ext uri="{FF2B5EF4-FFF2-40B4-BE49-F238E27FC236}">
                  <a16:creationId xmlns:a16="http://schemas.microsoft.com/office/drawing/2014/main" id="{BBC6B3BF-9684-0A47-EDC1-F5A6634D50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38901" y="4746603"/>
              <a:ext cx="454229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C9474659-7EC0-E5B4-6D9B-8E048DB5BEF1}"/>
                    </a:ext>
                  </a:extLst>
                </p:cNvPr>
                <p:cNvSpPr txBox="1"/>
                <p:nvPr/>
              </p:nvSpPr>
              <p:spPr>
                <a:xfrm>
                  <a:off x="3093623" y="4331950"/>
                  <a:ext cx="623951" cy="3504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1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TW" sz="1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000" dirty="0"/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C9474659-7EC0-E5B4-6D9B-8E048DB5BE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3623" y="4331950"/>
                  <a:ext cx="623951" cy="35046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字方塊 38">
                  <a:extLst>
                    <a:ext uri="{FF2B5EF4-FFF2-40B4-BE49-F238E27FC236}">
                      <a16:creationId xmlns:a16="http://schemas.microsoft.com/office/drawing/2014/main" id="{61CD8F57-8FC4-1469-BDF4-DA9F413BBB3B}"/>
                    </a:ext>
                  </a:extLst>
                </p:cNvPr>
                <p:cNvSpPr txBox="1"/>
                <p:nvPr/>
              </p:nvSpPr>
              <p:spPr>
                <a:xfrm>
                  <a:off x="3138902" y="4734736"/>
                  <a:ext cx="623951" cy="3504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1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TW" sz="1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000" dirty="0"/>
                </a:p>
              </p:txBody>
            </p:sp>
          </mc:Choice>
          <mc:Fallback xmlns="">
            <p:sp>
              <p:nvSpPr>
                <p:cNvPr id="39" name="文字方塊 38">
                  <a:extLst>
                    <a:ext uri="{FF2B5EF4-FFF2-40B4-BE49-F238E27FC236}">
                      <a16:creationId xmlns:a16="http://schemas.microsoft.com/office/drawing/2014/main" id="{61CD8F57-8FC4-1469-BDF4-DA9F413BBB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8902" y="4734736"/>
                  <a:ext cx="623951" cy="35046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2EAE4980-E58E-495C-8247-5D9CB5EDB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12185" y="5107362"/>
              <a:ext cx="866979" cy="876831"/>
            </a:xfrm>
            <a:prstGeom prst="rect">
              <a:avLst/>
            </a:prstGeom>
          </p:spPr>
        </p:pic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8723CBA5-A624-C21E-177C-0438B6FB8A7B}"/>
                </a:ext>
              </a:extLst>
            </p:cNvPr>
            <p:cNvSpPr txBox="1"/>
            <p:nvPr/>
          </p:nvSpPr>
          <p:spPr>
            <a:xfrm>
              <a:off x="4192356" y="2033617"/>
              <a:ext cx="622571" cy="744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800" dirty="0"/>
                <a:t>🤖</a:t>
              </a: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635244A3-0B6B-4BB4-43CF-2E804F70A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65757" y="5093414"/>
              <a:ext cx="1417402" cy="867028"/>
            </a:xfrm>
            <a:prstGeom prst="rect">
              <a:avLst/>
            </a:prstGeom>
          </p:spPr>
        </p:pic>
        <p:cxnSp>
          <p:nvCxnSpPr>
            <p:cNvPr id="43" name="直線箭頭接點 42">
              <a:extLst>
                <a:ext uri="{FF2B5EF4-FFF2-40B4-BE49-F238E27FC236}">
                  <a16:creationId xmlns:a16="http://schemas.microsoft.com/office/drawing/2014/main" id="{54E9CDB6-FFA5-87D5-D272-CC9E7863B9AD}"/>
                </a:ext>
              </a:extLst>
            </p:cNvPr>
            <p:cNvCxnSpPr>
              <a:cxnSpLocks/>
            </p:cNvCxnSpPr>
            <p:nvPr/>
          </p:nvCxnSpPr>
          <p:spPr>
            <a:xfrm>
              <a:off x="5038951" y="3026664"/>
              <a:ext cx="454229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字方塊 43">
                  <a:extLst>
                    <a:ext uri="{FF2B5EF4-FFF2-40B4-BE49-F238E27FC236}">
                      <a16:creationId xmlns:a16="http://schemas.microsoft.com/office/drawing/2014/main" id="{FC17B657-F572-18E5-591D-2DCE77620A90}"/>
                    </a:ext>
                  </a:extLst>
                </p:cNvPr>
                <p:cNvSpPr txBox="1"/>
                <p:nvPr/>
              </p:nvSpPr>
              <p:spPr>
                <a:xfrm>
                  <a:off x="5003402" y="2681933"/>
                  <a:ext cx="623951" cy="3504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TW" sz="1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TW" sz="1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000" dirty="0"/>
                </a:p>
              </p:txBody>
            </p:sp>
          </mc:Choice>
          <mc:Fallback xmlns="">
            <p:sp>
              <p:nvSpPr>
                <p:cNvPr id="44" name="文字方塊 43">
                  <a:extLst>
                    <a:ext uri="{FF2B5EF4-FFF2-40B4-BE49-F238E27FC236}">
                      <a16:creationId xmlns:a16="http://schemas.microsoft.com/office/drawing/2014/main" id="{FC17B657-F572-18E5-591D-2DCE77620A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3402" y="2681933"/>
                  <a:ext cx="623951" cy="35046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6311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E692DA-4E78-0987-B4FC-FBA12BB6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深度學習課程地圖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8442CB-DD3B-BF3D-2D4B-E36C8413C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745273E-C091-9730-6F0E-9964EF25B311}"/>
              </a:ext>
            </a:extLst>
          </p:cNvPr>
          <p:cNvSpPr/>
          <p:nvPr/>
        </p:nvSpPr>
        <p:spPr>
          <a:xfrm>
            <a:off x="4482599" y="1813809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</a:rPr>
              <a:t>多層感知機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63B1826-EC22-8380-CE08-4E0AB714DE65}"/>
              </a:ext>
            </a:extLst>
          </p:cNvPr>
          <p:cNvSpPr/>
          <p:nvPr/>
        </p:nvSpPr>
        <p:spPr>
          <a:xfrm>
            <a:off x="4482599" y="2391764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</a:rPr>
              <a:t>梯度下降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9E4DFE3-AC61-13DF-A52E-D505A4E93174}"/>
              </a:ext>
            </a:extLst>
          </p:cNvPr>
          <p:cNvSpPr/>
          <p:nvPr/>
        </p:nvSpPr>
        <p:spPr>
          <a:xfrm>
            <a:off x="4482599" y="2988457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</a:rPr>
              <a:t>反向傳播法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1B03916-5D46-E822-94B9-200918D6970B}"/>
              </a:ext>
            </a:extLst>
          </p:cNvPr>
          <p:cNvSpPr/>
          <p:nvPr/>
        </p:nvSpPr>
        <p:spPr>
          <a:xfrm>
            <a:off x="4482599" y="3585150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</a:rPr>
              <a:t>最佳化方法 </a:t>
            </a:r>
            <a:r>
              <a:rPr kumimoji="1" lang="en-US" altLang="zh-TW" dirty="0">
                <a:solidFill>
                  <a:schemeClr val="tx1"/>
                </a:solidFill>
              </a:rPr>
              <a:t>(Optimizers)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B913C0-E0DE-C061-87CD-D6CA828BC23B}"/>
              </a:ext>
            </a:extLst>
          </p:cNvPr>
          <p:cNvSpPr/>
          <p:nvPr/>
        </p:nvSpPr>
        <p:spPr>
          <a:xfrm>
            <a:off x="939922" y="4952925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</a:rPr>
              <a:t>卷積神經網路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FD7F434-C931-041D-78B7-B438F9FEC449}"/>
              </a:ext>
            </a:extLst>
          </p:cNvPr>
          <p:cNvSpPr/>
          <p:nvPr/>
        </p:nvSpPr>
        <p:spPr>
          <a:xfrm>
            <a:off x="939922" y="5600001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Vision Transformers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E6C4CA6-DA52-BD1B-587F-638CF9666E5A}"/>
              </a:ext>
            </a:extLst>
          </p:cNvPr>
          <p:cNvSpPr/>
          <p:nvPr/>
        </p:nvSpPr>
        <p:spPr>
          <a:xfrm>
            <a:off x="4482599" y="4952925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</a:rPr>
              <a:t>循環神經網路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4026928-3FDD-0A24-4FF8-01B1FFA40D77}"/>
              </a:ext>
            </a:extLst>
          </p:cNvPr>
          <p:cNvSpPr/>
          <p:nvPr/>
        </p:nvSpPr>
        <p:spPr>
          <a:xfrm>
            <a:off x="4482599" y="5600001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Transformers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C184D69-49BE-87FE-0444-15C0B7CDF0E7}"/>
              </a:ext>
            </a:extLst>
          </p:cNvPr>
          <p:cNvSpPr/>
          <p:nvPr/>
        </p:nvSpPr>
        <p:spPr>
          <a:xfrm>
            <a:off x="4482599" y="6247077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Large Language Models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0C194B5-5A70-6B53-04A6-64965D48447B}"/>
              </a:ext>
            </a:extLst>
          </p:cNvPr>
          <p:cNvSpPr/>
          <p:nvPr/>
        </p:nvSpPr>
        <p:spPr>
          <a:xfrm>
            <a:off x="8010284" y="4952925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Policy Gradients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6AEFBAE-5410-0795-F2A4-4525601CC37D}"/>
              </a:ext>
            </a:extLst>
          </p:cNvPr>
          <p:cNvSpPr/>
          <p:nvPr/>
        </p:nvSpPr>
        <p:spPr>
          <a:xfrm>
            <a:off x="8010284" y="5600001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Actor-Critic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E2F3775-F919-4E24-A8BB-1949000E8F47}"/>
              </a:ext>
            </a:extLst>
          </p:cNvPr>
          <p:cNvSpPr/>
          <p:nvPr/>
        </p:nvSpPr>
        <p:spPr>
          <a:xfrm>
            <a:off x="8010284" y="6247077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PPO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9" name="肘形接點 18">
            <a:extLst>
              <a:ext uri="{FF2B5EF4-FFF2-40B4-BE49-F238E27FC236}">
                <a16:creationId xmlns:a16="http://schemas.microsoft.com/office/drawing/2014/main" id="{9A03C221-47DD-0A48-1508-5F8EA7FE9143}"/>
              </a:ext>
            </a:extLst>
          </p:cNvPr>
          <p:cNvCxnSpPr>
            <a:cxnSpLocks/>
            <a:stCxn id="48" idx="0"/>
            <a:endCxn id="49" idx="0"/>
          </p:cNvCxnSpPr>
          <p:nvPr/>
        </p:nvCxnSpPr>
        <p:spPr>
          <a:xfrm rot="5400000" flipH="1" flipV="1">
            <a:off x="4096826" y="2727564"/>
            <a:ext cx="3300" cy="3542678"/>
          </a:xfrm>
          <a:prstGeom prst="bentConnector3">
            <a:avLst>
              <a:gd name="adj1" fmla="val 589166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接點 20">
            <a:extLst>
              <a:ext uri="{FF2B5EF4-FFF2-40B4-BE49-F238E27FC236}">
                <a16:creationId xmlns:a16="http://schemas.microsoft.com/office/drawing/2014/main" id="{FEB0E691-6F24-D93B-5BE5-F13672485312}"/>
              </a:ext>
            </a:extLst>
          </p:cNvPr>
          <p:cNvCxnSpPr>
            <a:cxnSpLocks/>
            <a:stCxn id="49" idx="0"/>
            <a:endCxn id="50" idx="0"/>
          </p:cNvCxnSpPr>
          <p:nvPr/>
        </p:nvCxnSpPr>
        <p:spPr>
          <a:xfrm rot="16200000" flipH="1">
            <a:off x="7597030" y="2770037"/>
            <a:ext cx="3299" cy="3457731"/>
          </a:xfrm>
          <a:prstGeom prst="bentConnector3">
            <a:avLst>
              <a:gd name="adj1" fmla="val -5793392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9BA1EF0B-2904-0E04-1C66-8EA810ACCB29}"/>
              </a:ext>
            </a:extLst>
          </p:cNvPr>
          <p:cNvCxnSpPr>
            <a:cxnSpLocks/>
            <a:stCxn id="34" idx="2"/>
            <a:endCxn id="49" idx="0"/>
          </p:cNvCxnSpPr>
          <p:nvPr/>
        </p:nvCxnSpPr>
        <p:spPr>
          <a:xfrm>
            <a:off x="5869814" y="4104897"/>
            <a:ext cx="1" cy="39235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6AF82F84-2BFC-107F-F93B-B1EC1144DDBA}"/>
              </a:ext>
            </a:extLst>
          </p:cNvPr>
          <p:cNvSpPr/>
          <p:nvPr/>
        </p:nvSpPr>
        <p:spPr>
          <a:xfrm>
            <a:off x="4408273" y="1721461"/>
            <a:ext cx="2923082" cy="238343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A993D1B6-D4A0-95D4-E8CB-F1A61EC00334}"/>
              </a:ext>
            </a:extLst>
          </p:cNvPr>
          <p:cNvSpPr txBox="1"/>
          <p:nvPr/>
        </p:nvSpPr>
        <p:spPr>
          <a:xfrm>
            <a:off x="4954478" y="1378312"/>
            <a:ext cx="1830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dirty="0"/>
              <a:t>深度學習基礎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9D90C29-236A-CD0B-44F3-1268957D2CF1}"/>
              </a:ext>
            </a:extLst>
          </p:cNvPr>
          <p:cNvSpPr/>
          <p:nvPr/>
        </p:nvSpPr>
        <p:spPr>
          <a:xfrm>
            <a:off x="871946" y="4873706"/>
            <a:ext cx="2923082" cy="12595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5082AD99-91DD-5FB9-A071-56517C068F40}"/>
              </a:ext>
            </a:extLst>
          </p:cNvPr>
          <p:cNvSpPr/>
          <p:nvPr/>
        </p:nvSpPr>
        <p:spPr>
          <a:xfrm>
            <a:off x="4408273" y="4869885"/>
            <a:ext cx="2923082" cy="1910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25169498-3D63-782F-5494-B8226B5184DB}"/>
              </a:ext>
            </a:extLst>
          </p:cNvPr>
          <p:cNvSpPr/>
          <p:nvPr/>
        </p:nvSpPr>
        <p:spPr>
          <a:xfrm>
            <a:off x="7929612" y="4869885"/>
            <a:ext cx="2923082" cy="1910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CBF51814-F66A-0313-900B-560BB49AF0D6}"/>
              </a:ext>
            </a:extLst>
          </p:cNvPr>
          <p:cNvSpPr txBox="1"/>
          <p:nvPr/>
        </p:nvSpPr>
        <p:spPr>
          <a:xfrm>
            <a:off x="1411800" y="4500553"/>
            <a:ext cx="1830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dirty="0"/>
              <a:t>電腦視覺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B7E4CA39-D77A-C579-2C5B-F1CB15DB4B71}"/>
              </a:ext>
            </a:extLst>
          </p:cNvPr>
          <p:cNvSpPr txBox="1"/>
          <p:nvPr/>
        </p:nvSpPr>
        <p:spPr>
          <a:xfrm>
            <a:off x="4954478" y="4497253"/>
            <a:ext cx="1830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dirty="0"/>
              <a:t>自然語言處理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CB6D8397-2D21-242E-6372-24F5377826C1}"/>
              </a:ext>
            </a:extLst>
          </p:cNvPr>
          <p:cNvSpPr txBox="1"/>
          <p:nvPr/>
        </p:nvSpPr>
        <p:spPr>
          <a:xfrm>
            <a:off x="8412209" y="4500552"/>
            <a:ext cx="1830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dirty="0"/>
              <a:t>(</a:t>
            </a:r>
            <a:r>
              <a:rPr kumimoji="1" lang="zh-TW" altLang="en-US" dirty="0"/>
              <a:t>深度</a:t>
            </a:r>
            <a:r>
              <a:rPr kumimoji="1" lang="en-US" altLang="zh-TW" dirty="0"/>
              <a:t>) </a:t>
            </a:r>
            <a:r>
              <a:rPr kumimoji="1" lang="zh-TW" altLang="en-US" dirty="0"/>
              <a:t>強化學習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C6B6E657-890F-BDE5-2BB8-9265E7369C03}"/>
              </a:ext>
            </a:extLst>
          </p:cNvPr>
          <p:cNvCxnSpPr>
            <a:cxnSpLocks/>
          </p:cNvCxnSpPr>
          <p:nvPr/>
        </p:nvCxnSpPr>
        <p:spPr>
          <a:xfrm>
            <a:off x="3791853" y="5503486"/>
            <a:ext cx="61324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9329F5D7-A339-2EF0-4B93-A1097E77E6D1}"/>
              </a:ext>
            </a:extLst>
          </p:cNvPr>
          <p:cNvCxnSpPr>
            <a:cxnSpLocks/>
          </p:cNvCxnSpPr>
          <p:nvPr/>
        </p:nvCxnSpPr>
        <p:spPr>
          <a:xfrm>
            <a:off x="3791853" y="5600001"/>
            <a:ext cx="61324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DE19430C-3B96-7E98-8F70-D701648CFE84}"/>
              </a:ext>
            </a:extLst>
          </p:cNvPr>
          <p:cNvCxnSpPr>
            <a:cxnSpLocks/>
          </p:cNvCxnSpPr>
          <p:nvPr/>
        </p:nvCxnSpPr>
        <p:spPr>
          <a:xfrm>
            <a:off x="9277070" y="1837141"/>
            <a:ext cx="61324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CDA52D50-F022-9E6E-F0C4-68C90810721E}"/>
              </a:ext>
            </a:extLst>
          </p:cNvPr>
          <p:cNvCxnSpPr>
            <a:cxnSpLocks/>
          </p:cNvCxnSpPr>
          <p:nvPr/>
        </p:nvCxnSpPr>
        <p:spPr>
          <a:xfrm>
            <a:off x="9277070" y="1933656"/>
            <a:ext cx="61324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8FC55205-9EA5-4F75-5CC2-74DAA65936A3}"/>
              </a:ext>
            </a:extLst>
          </p:cNvPr>
          <p:cNvSpPr txBox="1"/>
          <p:nvPr/>
        </p:nvSpPr>
        <p:spPr>
          <a:xfrm>
            <a:off x="9795327" y="1691814"/>
            <a:ext cx="1830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dirty="0"/>
              <a:t>模型訓練技巧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AAAACF78-DA10-1696-C102-4106E246752D}"/>
              </a:ext>
            </a:extLst>
          </p:cNvPr>
          <p:cNvCxnSpPr>
            <a:cxnSpLocks/>
          </p:cNvCxnSpPr>
          <p:nvPr/>
        </p:nvCxnSpPr>
        <p:spPr>
          <a:xfrm>
            <a:off x="9327545" y="4305600"/>
            <a:ext cx="1110106" cy="0"/>
          </a:xfrm>
          <a:prstGeom prst="line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7D399F8-7CA6-DC48-348B-39CB0CFC7F14}"/>
              </a:ext>
            </a:extLst>
          </p:cNvPr>
          <p:cNvSpPr txBox="1"/>
          <p:nvPr/>
        </p:nvSpPr>
        <p:spPr>
          <a:xfrm>
            <a:off x="10294128" y="4126548"/>
            <a:ext cx="1660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</a:rPr>
              <a:t>圖神經網路</a:t>
            </a:r>
          </a:p>
        </p:txBody>
      </p:sp>
    </p:spTree>
    <p:extLst>
      <p:ext uri="{BB962C8B-B14F-4D97-AF65-F5344CB8AC3E}">
        <p14:creationId xmlns:p14="http://schemas.microsoft.com/office/powerpoint/2010/main" val="4101859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AE768D-3CE9-E7E3-4A49-1CD351086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Self-driving cars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B97D3F-72DA-4312-0EF6-CABACEFD1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圖片 4" descr="一張含有 輪, 交通標誌, 卡通, 道路 的圖片&#10;&#10;自動產生的描述">
            <a:extLst>
              <a:ext uri="{FF2B5EF4-FFF2-40B4-BE49-F238E27FC236}">
                <a16:creationId xmlns:a16="http://schemas.microsoft.com/office/drawing/2014/main" id="{C4B1126D-A627-D9C1-BDC7-05595FF80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51" y="2492338"/>
            <a:ext cx="2530487" cy="253048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6EBEFCC-DF42-FC83-237C-7BACFB2E3E85}"/>
              </a:ext>
            </a:extLst>
          </p:cNvPr>
          <p:cNvSpPr/>
          <p:nvPr/>
        </p:nvSpPr>
        <p:spPr>
          <a:xfrm>
            <a:off x="676851" y="1692874"/>
            <a:ext cx="2530299" cy="418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大學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碩班時期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4BAF3E7-0B0C-1316-09C9-FDC7386F4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165" y="1692874"/>
            <a:ext cx="6804000" cy="429408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FB5DF99-869F-B96C-C285-60865966133D}"/>
              </a:ext>
            </a:extLst>
          </p:cNvPr>
          <p:cNvSpPr txBox="1"/>
          <p:nvPr/>
        </p:nvSpPr>
        <p:spPr>
          <a:xfrm>
            <a:off x="4537165" y="6123172"/>
            <a:ext cx="5521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/>
              <a:t>Tesla Self-Driving</a:t>
            </a:r>
          </a:p>
          <a:p>
            <a:r>
              <a:rPr kumimoji="1" lang="en-US" altLang="zh-TW" sz="1600" dirty="0"/>
              <a:t>https://</a:t>
            </a:r>
            <a:r>
              <a:rPr kumimoji="1" lang="en-US" altLang="zh-TW" sz="1600" dirty="0" err="1"/>
              <a:t>youtu.be</a:t>
            </a:r>
            <a:r>
              <a:rPr kumimoji="1" lang="en-US" altLang="zh-TW" sz="1600" dirty="0"/>
              <a:t>/tlThdr3O5Qo?si=LGyPVqj68AGCdA_L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561277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84D1C9-6C31-34A3-A5D3-5EB186E8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深度學習課程的修課體感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23FD8C-C82E-802D-8433-37DD7645F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5" name="Picture 2" descr="觀看鬼滅之刃遊郭篇| Disney+">
            <a:extLst>
              <a:ext uri="{FF2B5EF4-FFF2-40B4-BE49-F238E27FC236}">
                <a16:creationId xmlns:a16="http://schemas.microsoft.com/office/drawing/2014/main" id="{1167AF66-5A80-1B66-60BC-6BB9614C6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380" y="2261445"/>
            <a:ext cx="2050097" cy="115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鬼滅之刃》 第三季確定刀鍛冶の里編- 流動日報">
            <a:extLst>
              <a:ext uri="{FF2B5EF4-FFF2-40B4-BE49-F238E27FC236}">
                <a16:creationId xmlns:a16="http://schemas.microsoft.com/office/drawing/2014/main" id="{986562E4-CF0C-9DE7-7CB0-75E2F15D2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084" y="2193228"/>
            <a:ext cx="1489832" cy="123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鬼滅之刃」電影版來了日本10月16日上映">
            <a:extLst>
              <a:ext uri="{FF2B5EF4-FFF2-40B4-BE49-F238E27FC236}">
                <a16:creationId xmlns:a16="http://schemas.microsoft.com/office/drawing/2014/main" id="{B86E355B-419B-9A8D-037D-2956FB431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33" y="2209361"/>
            <a:ext cx="1489832" cy="120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觀看鬼滅之刃柱訓練篇| Disney+">
            <a:extLst>
              <a:ext uri="{FF2B5EF4-FFF2-40B4-BE49-F238E27FC236}">
                <a16:creationId xmlns:a16="http://schemas.microsoft.com/office/drawing/2014/main" id="{859F9897-AC39-89EE-BAC4-633DB8C15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849" y="2234524"/>
            <a:ext cx="2050098" cy="115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無限城篇標誌概念: r/DemonSlayerAnime">
            <a:extLst>
              <a:ext uri="{FF2B5EF4-FFF2-40B4-BE49-F238E27FC236}">
                <a16:creationId xmlns:a16="http://schemas.microsoft.com/office/drawing/2014/main" id="{FC64F919-3259-08EC-1FF8-FB1629F03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657" y="2261445"/>
            <a:ext cx="1947323" cy="115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向右箭號 12">
            <a:extLst>
              <a:ext uri="{FF2B5EF4-FFF2-40B4-BE49-F238E27FC236}">
                <a16:creationId xmlns:a16="http://schemas.microsoft.com/office/drawing/2014/main" id="{E93DA7A4-A8B7-64EF-0BA5-27529337D335}"/>
              </a:ext>
            </a:extLst>
          </p:cNvPr>
          <p:cNvSpPr/>
          <p:nvPr/>
        </p:nvSpPr>
        <p:spPr>
          <a:xfrm>
            <a:off x="2465868" y="2702479"/>
            <a:ext cx="277905" cy="271111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向右箭號 13">
            <a:extLst>
              <a:ext uri="{FF2B5EF4-FFF2-40B4-BE49-F238E27FC236}">
                <a16:creationId xmlns:a16="http://schemas.microsoft.com/office/drawing/2014/main" id="{7E5539B4-63A0-D923-E5E4-9C987670512D}"/>
              </a:ext>
            </a:extLst>
          </p:cNvPr>
          <p:cNvSpPr/>
          <p:nvPr/>
        </p:nvSpPr>
        <p:spPr>
          <a:xfrm>
            <a:off x="4868674" y="2702479"/>
            <a:ext cx="277905" cy="271111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向右箭號 14">
            <a:extLst>
              <a:ext uri="{FF2B5EF4-FFF2-40B4-BE49-F238E27FC236}">
                <a16:creationId xmlns:a16="http://schemas.microsoft.com/office/drawing/2014/main" id="{19D81354-E014-7406-DA66-B36508078FC6}"/>
              </a:ext>
            </a:extLst>
          </p:cNvPr>
          <p:cNvSpPr/>
          <p:nvPr/>
        </p:nvSpPr>
        <p:spPr>
          <a:xfrm>
            <a:off x="7226137" y="2702479"/>
            <a:ext cx="277905" cy="271111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向右箭號 15">
            <a:extLst>
              <a:ext uri="{FF2B5EF4-FFF2-40B4-BE49-F238E27FC236}">
                <a16:creationId xmlns:a16="http://schemas.microsoft.com/office/drawing/2014/main" id="{5401E38D-F1A8-9727-9413-105B29A6AD8F}"/>
              </a:ext>
            </a:extLst>
          </p:cNvPr>
          <p:cNvSpPr/>
          <p:nvPr/>
        </p:nvSpPr>
        <p:spPr>
          <a:xfrm>
            <a:off x="9604897" y="2702479"/>
            <a:ext cx="277905" cy="271111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3A933F9-44D5-3139-313C-EA8FDD150AE5}"/>
              </a:ext>
            </a:extLst>
          </p:cNvPr>
          <p:cNvSpPr txBox="1"/>
          <p:nvPr/>
        </p:nvSpPr>
        <p:spPr>
          <a:xfrm>
            <a:off x="653144" y="4175794"/>
            <a:ext cx="10918370" cy="1132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並非一個完全連續的故事</a:t>
            </a:r>
            <a:endParaRPr kumimoji="1" lang="en-US" altLang="zh-TW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而是可以針對不同領域有所跳躍</a:t>
            </a:r>
          </a:p>
        </p:txBody>
      </p:sp>
    </p:spTree>
    <p:extLst>
      <p:ext uri="{BB962C8B-B14F-4D97-AF65-F5344CB8AC3E}">
        <p14:creationId xmlns:p14="http://schemas.microsoft.com/office/powerpoint/2010/main" val="98903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C0FACF-CA3F-14FB-F5EA-D15E03162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Scoring of this course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CC10A5D-CF83-EBC9-B99E-179982B37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7A0F4F0-96D0-8154-C5A2-7D7652A964A1}"/>
              </a:ext>
            </a:extLst>
          </p:cNvPr>
          <p:cNvSpPr txBox="1"/>
          <p:nvPr/>
        </p:nvSpPr>
        <p:spPr>
          <a:xfrm>
            <a:off x="653143" y="1868198"/>
            <a:ext cx="10918370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Assignments: </a:t>
            </a:r>
            <a:r>
              <a:rPr kumimoji="1" lang="en-US" altLang="zh-TW" sz="2800" dirty="0">
                <a:solidFill>
                  <a:srgbClr val="FF0000"/>
                </a:solidFill>
              </a:rPr>
              <a:t>7.5% x 4 times (30% in total)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Quizzes: </a:t>
            </a:r>
            <a:r>
              <a:rPr kumimoji="1" lang="en-US" altLang="zh-TW" sz="2800" dirty="0">
                <a:solidFill>
                  <a:srgbClr val="FF0000"/>
                </a:solidFill>
              </a:rPr>
              <a:t>1% x 10 times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Mid-term exam: </a:t>
            </a:r>
            <a:r>
              <a:rPr kumimoji="1" lang="en-US" altLang="zh-TW" sz="2800" dirty="0">
                <a:solidFill>
                  <a:srgbClr val="FF0000"/>
                </a:solidFill>
              </a:rPr>
              <a:t>20%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Final project: </a:t>
            </a:r>
            <a:r>
              <a:rPr kumimoji="1" lang="en-US" altLang="zh-TW" sz="2800" dirty="0">
                <a:solidFill>
                  <a:srgbClr val="FF0000"/>
                </a:solidFill>
              </a:rPr>
              <a:t>40%</a:t>
            </a:r>
          </a:p>
        </p:txBody>
      </p:sp>
    </p:spTree>
    <p:extLst>
      <p:ext uri="{BB962C8B-B14F-4D97-AF65-F5344CB8AC3E}">
        <p14:creationId xmlns:p14="http://schemas.microsoft.com/office/powerpoint/2010/main" val="32779239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86916B-EAAF-D437-C7A4-C73DDCE0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About the Assignments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8F924D-CAE9-5AE9-56B3-6EE2EEA06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8259F0D-EA59-588B-2B3F-7C28345C14AC}"/>
              </a:ext>
            </a:extLst>
          </p:cNvPr>
          <p:cNvSpPr txBox="1"/>
          <p:nvPr/>
        </p:nvSpPr>
        <p:spPr>
          <a:xfrm>
            <a:off x="653143" y="1868198"/>
            <a:ext cx="10918370" cy="1132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作業一定都會有範例程式碼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(Sample Code)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基本上是挖空程式題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256198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EAB9D6-B978-38E0-3AF2-21C01781D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作業可不可以用</a:t>
            </a:r>
            <a:r>
              <a:rPr kumimoji="1" lang="en-US" altLang="zh-TW" dirty="0"/>
              <a:t>AI</a:t>
            </a:r>
            <a:r>
              <a:rPr kumimoji="1" lang="zh-TW" altLang="en-US" dirty="0"/>
              <a:t>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0E63232-E449-21DB-EF82-49D7D436F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BF99FE0-91EB-FD22-1772-5EEB9DB32110}"/>
              </a:ext>
            </a:extLst>
          </p:cNvPr>
          <p:cNvSpPr txBox="1"/>
          <p:nvPr/>
        </p:nvSpPr>
        <p:spPr>
          <a:xfrm>
            <a:off x="653143" y="1868198"/>
            <a:ext cx="10918370" cy="130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/>
              <a:t>可以使用，但不得直接複製貼上</a:t>
            </a:r>
            <a:endParaRPr kumimoji="1" lang="en-US" altLang="zh-TW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/>
              <a:t>若使用 </a:t>
            </a:r>
            <a:r>
              <a:rPr kumimoji="1" lang="en-US" altLang="zh-TW" sz="2800" dirty="0"/>
              <a:t>AI</a:t>
            </a:r>
            <a:r>
              <a:rPr kumimoji="1" lang="zh-TW" altLang="en-US" sz="2800" dirty="0"/>
              <a:t> 生成程式碼，須以註解形式說明，例如：</a:t>
            </a:r>
            <a:endParaRPr kumimoji="1" lang="en-US" altLang="zh-TW" sz="2800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B9FB1523-62E5-9F55-984B-2EC6009C96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908749"/>
              </p:ext>
            </p:extLst>
          </p:nvPr>
        </p:nvGraphicFramePr>
        <p:xfrm>
          <a:off x="2032000" y="3651461"/>
          <a:ext cx="8128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351010893"/>
                    </a:ext>
                  </a:extLst>
                </a:gridCol>
              </a:tblGrid>
              <a:tr h="1484808"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" altLang="zh-TW" b="0" dirty="0">
                          <a:solidFill>
                            <a:schemeClr val="tx1"/>
                          </a:solidFill>
                        </a:rPr>
                        <a:t>class MLP(</a:t>
                      </a:r>
                      <a:r>
                        <a:rPr lang="en" altLang="zh-TW" b="0" dirty="0" err="1">
                          <a:solidFill>
                            <a:schemeClr val="tx1"/>
                          </a:solidFill>
                        </a:rPr>
                        <a:t>nn.Module</a:t>
                      </a:r>
                      <a:r>
                        <a:rPr lang="en" altLang="zh-TW" b="0" dirty="0">
                          <a:solidFill>
                            <a:schemeClr val="tx1"/>
                          </a:solidFill>
                        </a:rPr>
                        <a:t>):</a:t>
                      </a:r>
                    </a:p>
                    <a:p>
                      <a:r>
                        <a:rPr lang="en" altLang="zh-TW" b="0" dirty="0">
                          <a:solidFill>
                            <a:schemeClr val="tx1"/>
                          </a:solidFill>
                        </a:rPr>
                        <a:t>    def __</a:t>
                      </a:r>
                      <a:r>
                        <a:rPr lang="en" altLang="zh-TW" b="0" dirty="0" err="1">
                          <a:solidFill>
                            <a:schemeClr val="tx1"/>
                          </a:solidFill>
                        </a:rPr>
                        <a:t>init</a:t>
                      </a:r>
                      <a:r>
                        <a:rPr lang="en" altLang="zh-TW" b="0" dirty="0">
                          <a:solidFill>
                            <a:schemeClr val="tx1"/>
                          </a:solidFill>
                        </a:rPr>
                        <a:t>__(self):</a:t>
                      </a:r>
                    </a:p>
                    <a:p>
                      <a:r>
                        <a:rPr lang="en" altLang="zh-TW" b="0" dirty="0">
                          <a:solidFill>
                            <a:schemeClr val="tx1"/>
                          </a:solidFill>
                        </a:rPr>
                        <a:t>        </a:t>
                      </a:r>
                      <a:r>
                        <a:rPr lang="en" altLang="zh-TW" b="0" dirty="0">
                          <a:solidFill>
                            <a:schemeClr val="accent6"/>
                          </a:solidFill>
                        </a:rPr>
                        <a:t># </a:t>
                      </a:r>
                      <a:r>
                        <a:rPr lang="zh-TW" altLang="en-US" b="0" dirty="0">
                          <a:solidFill>
                            <a:schemeClr val="accent6"/>
                          </a:solidFill>
                        </a:rPr>
                        <a:t>以下幾行由</a:t>
                      </a:r>
                      <a:r>
                        <a:rPr lang="en-US" altLang="zh-TW" b="0" dirty="0">
                          <a:solidFill>
                            <a:schemeClr val="accent6"/>
                          </a:solidFill>
                        </a:rPr>
                        <a:t>gpt-5</a:t>
                      </a:r>
                      <a:r>
                        <a:rPr lang="zh-TW" altLang="en-US" b="0" dirty="0">
                          <a:solidFill>
                            <a:schemeClr val="accent6"/>
                          </a:solidFill>
                        </a:rPr>
                        <a:t>生成</a:t>
                      </a:r>
                      <a:endParaRPr lang="en-US" altLang="zh-TW" b="0" dirty="0">
                        <a:solidFill>
                          <a:schemeClr val="accent6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>
                          <a:solidFill>
                            <a:schemeClr val="accent6"/>
                          </a:solidFill>
                        </a:rPr>
                        <a:t>        </a:t>
                      </a:r>
                      <a:r>
                        <a:rPr lang="en" altLang="zh-TW" b="0" dirty="0">
                          <a:solidFill>
                            <a:schemeClr val="accent6"/>
                          </a:solidFill>
                        </a:rPr>
                        <a:t># </a:t>
                      </a:r>
                      <a:r>
                        <a:rPr lang="zh-TW" altLang="en-US" b="0" dirty="0">
                          <a:solidFill>
                            <a:schemeClr val="accent6"/>
                          </a:solidFill>
                        </a:rPr>
                        <a:t>建構</a:t>
                      </a:r>
                      <a:r>
                        <a:rPr lang="en-US" altLang="zh-TW" b="0" dirty="0">
                          <a:solidFill>
                            <a:schemeClr val="accent6"/>
                          </a:solidFill>
                        </a:rPr>
                        <a:t>MLP</a:t>
                      </a:r>
                      <a:r>
                        <a:rPr lang="zh-TW" altLang="en-US" b="0" dirty="0">
                          <a:solidFill>
                            <a:schemeClr val="accent6"/>
                          </a:solidFill>
                        </a:rPr>
                        <a:t>的輸入層、中間層、以及輸出層</a:t>
                      </a:r>
                    </a:p>
                    <a:p>
                      <a:r>
                        <a:rPr lang="zh-TW" altLang="en-US" b="0" dirty="0">
                          <a:solidFill>
                            <a:schemeClr val="tx1"/>
                          </a:solidFill>
                        </a:rPr>
                        <a:t>        </a:t>
                      </a:r>
                      <a:r>
                        <a:rPr lang="en" altLang="zh-TW" b="0" dirty="0">
                          <a:solidFill>
                            <a:schemeClr val="tx1"/>
                          </a:solidFill>
                        </a:rPr>
                        <a:t>self.layer_1 = </a:t>
                      </a:r>
                      <a:r>
                        <a:rPr lang="en" altLang="zh-TW" b="0" dirty="0" err="1">
                          <a:solidFill>
                            <a:schemeClr val="tx1"/>
                          </a:solidFill>
                        </a:rPr>
                        <a:t>nn.Linear</a:t>
                      </a:r>
                      <a:r>
                        <a:rPr lang="en" altLang="zh-TW" b="0" dirty="0">
                          <a:solidFill>
                            <a:schemeClr val="tx1"/>
                          </a:solidFill>
                        </a:rPr>
                        <a:t>(28*28, hidden_size1)</a:t>
                      </a:r>
                    </a:p>
                    <a:p>
                      <a:r>
                        <a:rPr lang="en" altLang="zh-TW" b="0" dirty="0">
                          <a:solidFill>
                            <a:schemeClr val="tx1"/>
                          </a:solidFill>
                        </a:rPr>
                        <a:t>        self.layer_2 = </a:t>
                      </a:r>
                      <a:r>
                        <a:rPr lang="en" altLang="zh-TW" b="0" dirty="0" err="1">
                          <a:solidFill>
                            <a:schemeClr val="tx1"/>
                          </a:solidFill>
                        </a:rPr>
                        <a:t>nn.Linear</a:t>
                      </a:r>
                      <a:r>
                        <a:rPr lang="en" altLang="zh-TW" b="0" dirty="0">
                          <a:solidFill>
                            <a:schemeClr val="tx1"/>
                          </a:solidFill>
                        </a:rPr>
                        <a:t>(256, hidden_size2)</a:t>
                      </a:r>
                    </a:p>
                    <a:p>
                      <a:r>
                        <a:rPr lang="en" altLang="zh-TW" b="0" dirty="0">
                          <a:solidFill>
                            <a:schemeClr val="tx1"/>
                          </a:solidFill>
                        </a:rPr>
                        <a:t>        </a:t>
                      </a:r>
                      <a:r>
                        <a:rPr lang="en" altLang="zh-TW" b="0" dirty="0" err="1">
                          <a:solidFill>
                            <a:schemeClr val="tx1"/>
                          </a:solidFill>
                        </a:rPr>
                        <a:t>self.cls_layer</a:t>
                      </a:r>
                      <a:r>
                        <a:rPr lang="en" altLang="zh-TW" b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" altLang="zh-TW" b="0" dirty="0" err="1">
                          <a:solidFill>
                            <a:schemeClr val="tx1"/>
                          </a:solidFill>
                        </a:rPr>
                        <a:t>nn.Linear</a:t>
                      </a:r>
                      <a:r>
                        <a:rPr lang="en" altLang="zh-TW" b="0" dirty="0">
                          <a:solidFill>
                            <a:schemeClr val="tx1"/>
                          </a:solidFill>
                        </a:rPr>
                        <a:t>(hidden_size2, 10)</a:t>
                      </a:r>
                    </a:p>
                    <a:p>
                      <a:r>
                        <a:rPr lang="en" altLang="zh-TW" b="0" dirty="0">
                          <a:solidFill>
                            <a:schemeClr val="tx1"/>
                          </a:solidFill>
                        </a:rPr>
                        <a:t>        </a:t>
                      </a:r>
                      <a:r>
                        <a:rPr lang="en" altLang="zh-TW" b="0" dirty="0" err="1">
                          <a:solidFill>
                            <a:schemeClr val="tx1"/>
                          </a:solidFill>
                        </a:rPr>
                        <a:t>self.relu</a:t>
                      </a:r>
                      <a:r>
                        <a:rPr lang="en" altLang="zh-TW" b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" altLang="zh-TW" b="0" dirty="0" err="1">
                          <a:solidFill>
                            <a:schemeClr val="tx1"/>
                          </a:solidFill>
                        </a:rPr>
                        <a:t>nn.ReLU</a:t>
                      </a:r>
                      <a:r>
                        <a:rPr lang="en" altLang="zh-TW" b="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9290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825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6D8C5-8F86-1014-F69F-3858AE050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9B4BA7-AAE2-55CE-8E56-28FEAEF47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錯誤使用範例</a:t>
            </a:r>
            <a:r>
              <a:rPr kumimoji="1" lang="en-US" altLang="zh-TW" dirty="0"/>
              <a:t> (1)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8A4DFB-08CC-C160-869E-BC595C2D9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A20C795-FAC1-8C54-4235-83344147D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510" y="1589258"/>
            <a:ext cx="6197860" cy="5025829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AB7BC107-EEAB-F26A-82EA-FF83DA987E71}"/>
              </a:ext>
            </a:extLst>
          </p:cNvPr>
          <p:cNvSpPr txBox="1"/>
          <p:nvPr/>
        </p:nvSpPr>
        <p:spPr>
          <a:xfrm>
            <a:off x="7659914" y="2814320"/>
            <a:ext cx="3911600" cy="12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b="1" dirty="0"/>
              <a:t>不建議的原因：</a:t>
            </a:r>
            <a:endParaRPr kumimoji="1" lang="en-US" altLang="zh-TW" b="1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難以除錯，且下一步通常就是複製貼上執行，這樣的過程學不到東西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3755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BF192ED0-31FC-8515-6361-00446BF5A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760" y="1715811"/>
            <a:ext cx="6702697" cy="450275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2A5720D-E792-BBC0-F957-09ACFD776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錯誤使用範例</a:t>
            </a:r>
            <a:r>
              <a:rPr kumimoji="1" lang="en-US" altLang="zh-TW" dirty="0"/>
              <a:t> (2)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1D0C63-F75E-CACE-4495-6314FC7ED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326269D-4F54-0865-01C6-69787A00C403}"/>
              </a:ext>
            </a:extLst>
          </p:cNvPr>
          <p:cNvSpPr txBox="1"/>
          <p:nvPr/>
        </p:nvSpPr>
        <p:spPr>
          <a:xfrm>
            <a:off x="7659914" y="4855028"/>
            <a:ext cx="3911600" cy="872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b="1" dirty="0"/>
              <a:t>不建議的原因：</a:t>
            </a:r>
            <a:endParaRPr kumimoji="1" lang="en-US" altLang="zh-TW" b="1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這樣的過程同樣學不到東西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8844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F3EEE5-CE41-8EDF-70F4-00C67AC8B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正確使用範例 </a:t>
            </a:r>
            <a:r>
              <a:rPr kumimoji="1" lang="en-US" altLang="zh-TW" dirty="0"/>
              <a:t>(1)</a:t>
            </a:r>
            <a:r>
              <a:rPr kumimoji="1" lang="zh-TW" altLang="en-US" dirty="0"/>
              <a:t>：實作細節討論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2E3B31-CE87-48D2-4A3E-2ED566380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32BEF95-17AA-FF4D-8556-7FD9C9D60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560" y="1651581"/>
            <a:ext cx="6314440" cy="485033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DE76D02-1066-61BA-EF5E-BC27D58434AB}"/>
              </a:ext>
            </a:extLst>
          </p:cNvPr>
          <p:cNvSpPr txBox="1"/>
          <p:nvPr/>
        </p:nvSpPr>
        <p:spPr>
          <a:xfrm>
            <a:off x="7659914" y="3640568"/>
            <a:ext cx="3911600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b="1" dirty="0"/>
              <a:t>建議的原因：</a:t>
            </a:r>
            <a:r>
              <a:rPr kumimoji="1" lang="zh-TW" altLang="en-US" dirty="0"/>
              <a:t>幫自己釐清觀念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藉由 </a:t>
            </a:r>
            <a:r>
              <a:rPr kumimoji="1" lang="en-US" altLang="zh-TW" dirty="0"/>
              <a:t>LLM</a:t>
            </a:r>
            <a:r>
              <a:rPr kumimoji="1" lang="zh-TW" altLang="en-US" dirty="0"/>
              <a:t> 學到更細部的知識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059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1A2E6-4093-C021-2B96-C84DC209E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FFFC33-2FDC-1532-BC68-CDEFA90FF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正確使用範例 </a:t>
            </a:r>
            <a:r>
              <a:rPr kumimoji="1" lang="en-US" altLang="zh-TW" dirty="0"/>
              <a:t>(2)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9092C49-04E2-7919-9AA2-E57740B9B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F2E5393-BF86-0A35-DBEF-31CFE1CC0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80" y="1704719"/>
            <a:ext cx="7117080" cy="479719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671D80E-3247-37C1-56EF-9B5E5820D180}"/>
              </a:ext>
            </a:extLst>
          </p:cNvPr>
          <p:cNvSpPr txBox="1"/>
          <p:nvPr/>
        </p:nvSpPr>
        <p:spPr>
          <a:xfrm>
            <a:off x="8280400" y="3667298"/>
            <a:ext cx="3911600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b="1" dirty="0"/>
              <a:t>建議的原因：</a:t>
            </a:r>
            <a:r>
              <a:rPr kumimoji="1" lang="zh-TW" altLang="en-US" dirty="0"/>
              <a:t>幫自己釐清觀念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加速程式除錯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0140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88466-5E1C-3C31-7AB7-741D2FFC6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31306E-B3AC-26EE-7813-5BD6D36F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期中考是什麼？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A1ACDC-BFDE-52A0-4DE2-C183DBEBE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2016577-82A0-05CD-AC3C-CB18DF223A12}"/>
              </a:ext>
            </a:extLst>
          </p:cNvPr>
          <p:cNvSpPr txBox="1"/>
          <p:nvPr/>
        </p:nvSpPr>
        <p:spPr>
          <a:xfrm>
            <a:off x="653143" y="1868198"/>
            <a:ext cx="10918370" cy="3244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在電腦教室進行上機考</a:t>
            </a:r>
            <a:endParaRPr kumimoji="1" lang="en-US" altLang="zh-TW" sz="28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類型為 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Debugging</a:t>
            </a:r>
            <a:r>
              <a:rPr kumimoji="1" lang="zh-TW" altLang="en-US" sz="2800" dirty="0">
                <a:ea typeface="Microsoft JhengHei" panose="020B0604030504040204" pitchFamily="34" charset="-120"/>
              </a:rPr>
              <a:t> 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800" dirty="0">
                <a:ea typeface="Microsoft JhengHei" panose="020B0604030504040204" pitchFamily="34" charset="-120"/>
              </a:rPr>
              <a:t>暫定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)</a:t>
            </a:r>
            <a:r>
              <a:rPr kumimoji="1" lang="zh-TW" altLang="en-US" sz="2800" dirty="0">
                <a:ea typeface="Microsoft JhengHei" panose="020B0604030504040204" pitchFamily="34" charset="-120"/>
              </a:rPr>
              <a:t> 以及觀念題</a:t>
            </a:r>
            <a:endParaRPr kumimoji="1" lang="en-US" altLang="zh-TW" sz="28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考試程式碼來自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 Week4 - Week8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ea typeface="Microsoft JhengHei" panose="020B0604030504040204" pitchFamily="34" charset="-120"/>
              </a:rPr>
              <a:t>LLM</a:t>
            </a:r>
            <a:r>
              <a:rPr kumimoji="1" lang="zh-TW" altLang="en-US" sz="2800" dirty="0">
                <a:ea typeface="Microsoft JhengHei" panose="020B0604030504040204" pitchFamily="34" charset="-120"/>
              </a:rPr>
              <a:t> 不太會</a:t>
            </a:r>
            <a:endParaRPr kumimoji="1" lang="en-US" altLang="zh-TW" sz="28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佔學期成績比例 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20%</a:t>
            </a:r>
          </a:p>
        </p:txBody>
      </p:sp>
    </p:spTree>
    <p:extLst>
      <p:ext uri="{BB962C8B-B14F-4D97-AF65-F5344CB8AC3E}">
        <p14:creationId xmlns:p14="http://schemas.microsoft.com/office/powerpoint/2010/main" val="235660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3AA35C-E808-81A2-0EBD-303234735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第九週改時間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89A784-8F6D-1487-FE4E-9F10846F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A593042-C442-B951-0BF3-01F275F8CD1E}"/>
              </a:ext>
            </a:extLst>
          </p:cNvPr>
          <p:cNvSpPr txBox="1"/>
          <p:nvPr/>
        </p:nvSpPr>
        <p:spPr>
          <a:xfrm>
            <a:off x="653143" y="1868198"/>
            <a:ext cx="10918370" cy="2597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原訂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 10/29 13:10 – 16:00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改為 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10/29 </a:t>
            </a:r>
            <a:r>
              <a:rPr kumimoji="1" lang="en-US" altLang="zh-TW" sz="2800" dirty="0">
                <a:solidFill>
                  <a:srgbClr val="FF0000"/>
                </a:solidFill>
                <a:ea typeface="Microsoft JhengHei" panose="020B0604030504040204" pitchFamily="34" charset="-120"/>
              </a:rPr>
              <a:t>16:10 – 19:00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該週 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10/29 13:10 – 16:00</a:t>
            </a:r>
            <a:r>
              <a:rPr kumimoji="1" lang="zh-TW" altLang="en-US" sz="2800" dirty="0">
                <a:ea typeface="Microsoft JhengHei" panose="020B0604030504040204" pitchFamily="34" charset="-120"/>
              </a:rPr>
              <a:t> 不上課</a:t>
            </a:r>
            <a:endParaRPr kumimoji="1" lang="en-US" altLang="zh-TW" sz="28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TW" sz="28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2024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3B00E6F-FB7E-6C2C-CB88-2CA5416A0A67}"/>
              </a:ext>
            </a:extLst>
          </p:cNvPr>
          <p:cNvSpPr txBox="1"/>
          <p:nvPr/>
        </p:nvSpPr>
        <p:spPr>
          <a:xfrm>
            <a:off x="653143" y="1868198"/>
            <a:ext cx="10918370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Deep Learning </a:t>
            </a:r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是什麼？</a:t>
            </a:r>
            <a:endParaRPr kumimoji="1"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深度學習為什麼現在變強了？</a:t>
            </a:r>
            <a:endParaRPr kumimoji="1"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我們這學期要學什麼？</a:t>
            </a:r>
            <a:endParaRPr kumimoji="1"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6425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80A37B-A650-FC82-C7CC-996F10EB9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Final Project </a:t>
            </a:r>
            <a:r>
              <a:rPr kumimoji="1" lang="zh-TW" altLang="en-US" dirty="0">
                <a:ea typeface="Microsoft JhengHei" panose="020B0604030504040204" pitchFamily="34" charset="-120"/>
              </a:rPr>
              <a:t>是什麼？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793246F-627F-DCD7-1FA8-BD91683B7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45A8DC7-59F3-D80C-57D3-40F6F0437FA6}"/>
              </a:ext>
            </a:extLst>
          </p:cNvPr>
          <p:cNvSpPr txBox="1"/>
          <p:nvPr/>
        </p:nvSpPr>
        <p:spPr>
          <a:xfrm>
            <a:off x="653143" y="1868198"/>
            <a:ext cx="10918370" cy="3348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Final Project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是一種完整的訓練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你將自行從頭到尾做完一個題目，包含：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資料前處理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(Data Pre-processing)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模型訓練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(Model Training)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模型評估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(Evaluations)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--&gt;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了解問題並改進模型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每組人數待修課同學總數訂定，原則上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1-3</a:t>
            </a:r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人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/</a:t>
            </a:r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組</a:t>
            </a:r>
            <a:endParaRPr kumimoji="1" lang="en-US" altLang="zh-TW" sz="24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392367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85A30E17-3D99-5454-E02F-BCB20352F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84704"/>
              </p:ext>
            </p:extLst>
          </p:nvPr>
        </p:nvGraphicFramePr>
        <p:xfrm>
          <a:off x="2473619" y="197640"/>
          <a:ext cx="9374521" cy="621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948">
                  <a:extLst>
                    <a:ext uri="{9D8B030D-6E8A-4147-A177-3AD203B41FA5}">
                      <a16:colId xmlns:a16="http://schemas.microsoft.com/office/drawing/2014/main" val="3076894454"/>
                    </a:ext>
                  </a:extLst>
                </a:gridCol>
                <a:gridCol w="5827609">
                  <a:extLst>
                    <a:ext uri="{9D8B030D-6E8A-4147-A177-3AD203B41FA5}">
                      <a16:colId xmlns:a16="http://schemas.microsoft.com/office/drawing/2014/main" val="1401030743"/>
                    </a:ext>
                  </a:extLst>
                </a:gridCol>
                <a:gridCol w="2049491">
                  <a:extLst>
                    <a:ext uri="{9D8B030D-6E8A-4147-A177-3AD203B41FA5}">
                      <a16:colId xmlns:a16="http://schemas.microsoft.com/office/drawing/2014/main" val="2245433970"/>
                    </a:ext>
                  </a:extLst>
                </a:gridCol>
                <a:gridCol w="918473">
                  <a:extLst>
                    <a:ext uri="{9D8B030D-6E8A-4147-A177-3AD203B41FA5}">
                      <a16:colId xmlns:a16="http://schemas.microsoft.com/office/drawing/2014/main" val="1365662866"/>
                    </a:ext>
                  </a:extLst>
                </a:gridCol>
              </a:tblGrid>
              <a:tr h="33637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主題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程式教學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</a:rPr>
                        <a:t>Note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523333"/>
                  </a:ext>
                </a:extLst>
              </a:tr>
              <a:tr h="33804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深度學習介紹以及本課程綱要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546245"/>
                  </a:ext>
                </a:extLst>
              </a:tr>
              <a:tr h="336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神經網路與梯度下降 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(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含基礎線性代數與微積分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657496"/>
                  </a:ext>
                </a:extLst>
              </a:tr>
              <a:tr h="336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反向傳播法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altLang="zh-TW" dirty="0">
                          <a:solidFill>
                            <a:schemeClr val="tx1"/>
                          </a:solidFill>
                          <a:latin typeface="+mn-lt"/>
                        </a:rPr>
                        <a:t>HW1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759550"/>
                  </a:ext>
                </a:extLst>
              </a:tr>
              <a:tr h="25261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最佳化方法：</a:t>
                      </a:r>
                      <a:r>
                        <a:rPr lang="en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SGD, Momentum, </a:t>
                      </a:r>
                      <a:r>
                        <a:rPr lang="en" altLang="zh-TW" dirty="0" err="1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RMSProp</a:t>
                      </a:r>
                      <a:r>
                        <a:rPr lang="en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, Adam</a:t>
                      </a:r>
                      <a:endParaRPr lang="en-US" altLang="zh-TW" dirty="0">
                        <a:solidFill>
                          <a:schemeClr val="tx1"/>
                        </a:solidFill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altLang="zh-TW" dirty="0" err="1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PyTorch</a:t>
                      </a:r>
                      <a:r>
                        <a:rPr lang="en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Basics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2217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常見損失函數介紹 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(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含基礎資訊理論與機率統計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PyTorch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 Modeling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189724"/>
                  </a:ext>
                </a:extLst>
              </a:tr>
              <a:tr h="336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卷積神經網路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CV in </a:t>
                      </a:r>
                      <a:r>
                        <a:rPr lang="en" altLang="zh-TW" dirty="0" err="1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PyTorch</a:t>
                      </a:r>
                      <a:r>
                        <a:rPr lang="en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 (1)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</a:rPr>
                        <a:t>HW2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447151"/>
                  </a:ext>
                </a:extLst>
              </a:tr>
              <a:tr h="336370"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過擬合、正規化、模型訓練技巧、期末專案介紹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CV in </a:t>
                      </a:r>
                      <a:r>
                        <a:rPr lang="en" altLang="zh-TW" dirty="0" err="1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PyTorch</a:t>
                      </a:r>
                      <a:r>
                        <a:rPr lang="en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 (2)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213422"/>
                  </a:ext>
                </a:extLst>
              </a:tr>
              <a:tr h="336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自然語言處理：</a:t>
                      </a:r>
                      <a:r>
                        <a:rPr lang="en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RNN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與序列建模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NLP in </a:t>
                      </a:r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PyTorch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4065701"/>
                  </a:ext>
                </a:extLst>
              </a:tr>
              <a:tr h="336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期中考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上機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339107"/>
                  </a:ext>
                </a:extLst>
              </a:tr>
              <a:tr h="336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</a:rPr>
                        <a:t>10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自注意力機制模型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</a:rPr>
                        <a:t>HW3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388195"/>
                  </a:ext>
                </a:extLst>
              </a:tr>
              <a:tr h="336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</a:rPr>
                        <a:t>11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Vision Transformers (</a:t>
                      </a:r>
                      <a:r>
                        <a:rPr lang="en" altLang="zh-TW" dirty="0" err="1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ViT</a:t>
                      </a:r>
                      <a:r>
                        <a:rPr lang="en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)</a:t>
                      </a:r>
                      <a:r>
                        <a:rPr lang="zh-TW" altLang="en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、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自監督式學習與預訓練模型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4699219"/>
                  </a:ext>
                </a:extLst>
              </a:tr>
              <a:tr h="336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大型語言模型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🤗 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Transformers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913664"/>
                  </a:ext>
                </a:extLst>
              </a:tr>
              <a:tr h="336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</a:rPr>
                        <a:t>13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大模型時代如何有效率訓練模型？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🤗 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Quantization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</a:rPr>
                        <a:t>HW4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871587"/>
                  </a:ext>
                </a:extLst>
              </a:tr>
              <a:tr h="336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</a:rPr>
                        <a:t>14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圖神經網路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015288"/>
                  </a:ext>
                </a:extLst>
              </a:tr>
              <a:tr h="336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</a:rPr>
                        <a:t>15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強化學習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649311"/>
                  </a:ext>
                </a:extLst>
              </a:tr>
              <a:tr h="336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</a:rPr>
                        <a:t>16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小組實作成果報告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601191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B2108-EA6C-6B60-FFB0-A291AFCF5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BA40E5F-22C4-C027-D3F9-EAFDC27D3F74}"/>
              </a:ext>
            </a:extLst>
          </p:cNvPr>
          <p:cNvSpPr txBox="1">
            <a:spLocks/>
          </p:cNvSpPr>
          <p:nvPr/>
        </p:nvSpPr>
        <p:spPr>
          <a:xfrm>
            <a:off x="122304" y="197640"/>
            <a:ext cx="2466575" cy="10334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4400" dirty="0">
                <a:ea typeface="Microsoft JhengHei" panose="020B0604030504040204" pitchFamily="34" charset="-120"/>
              </a:rPr>
              <a:t>Syllabus</a:t>
            </a:r>
            <a:endParaRPr kumimoji="1" lang="zh-TW" altLang="en-US" sz="4400" dirty="0">
              <a:ea typeface="Microsoft JhengHei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EEF2EE5-B60B-DF1D-0F77-C591785464A5}"/>
              </a:ext>
            </a:extLst>
          </p:cNvPr>
          <p:cNvSpPr/>
          <p:nvPr/>
        </p:nvSpPr>
        <p:spPr>
          <a:xfrm>
            <a:off x="220915" y="2032844"/>
            <a:ext cx="1969034" cy="7487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dirty="0">
                <a:solidFill>
                  <a:schemeClr val="tx1"/>
                </a:solidFill>
              </a:rPr>
              <a:t>出作業日</a:t>
            </a:r>
            <a:r>
              <a:rPr kumimoji="1" lang="en-US" altLang="zh-TW" sz="2000" dirty="0">
                <a:solidFill>
                  <a:schemeClr val="tx1"/>
                </a:solidFill>
              </a:rPr>
              <a:t> / </a:t>
            </a:r>
          </a:p>
          <a:p>
            <a:pPr algn="ctr"/>
            <a:r>
              <a:rPr kumimoji="1" lang="zh-TW" altLang="en-US" sz="2000" dirty="0">
                <a:solidFill>
                  <a:schemeClr val="tx1"/>
                </a:solidFill>
              </a:rPr>
              <a:t>上個作業截止日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7EE8F81-2A2B-CC36-1EAD-96FE7FC323F9}"/>
              </a:ext>
            </a:extLst>
          </p:cNvPr>
          <p:cNvSpPr/>
          <p:nvPr/>
        </p:nvSpPr>
        <p:spPr>
          <a:xfrm>
            <a:off x="220915" y="3107583"/>
            <a:ext cx="1969034" cy="3980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dirty="0">
                <a:solidFill>
                  <a:schemeClr val="tx1"/>
                </a:solidFill>
              </a:rPr>
              <a:t>考試</a:t>
            </a:r>
          </a:p>
        </p:txBody>
      </p:sp>
    </p:spTree>
    <p:extLst>
      <p:ext uri="{BB962C8B-B14F-4D97-AF65-F5344CB8AC3E}">
        <p14:creationId xmlns:p14="http://schemas.microsoft.com/office/powerpoint/2010/main" val="11528698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E637EB-4183-FAB1-3778-205A433DE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Textbook (1)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0C1380C-E643-4BE5-C0A3-81B69BCD9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1026" name="Picture 2" descr="天瓏網路書店 | Deep Learning (Hardcover)">
            <a:extLst>
              <a:ext uri="{FF2B5EF4-FFF2-40B4-BE49-F238E27FC236}">
                <a16:creationId xmlns:a16="http://schemas.microsoft.com/office/drawing/2014/main" id="{75CE4A2E-9054-311D-EB72-0FA2E99AD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306" y="1889760"/>
            <a:ext cx="3224784" cy="429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EEE94A0-5A24-56AD-60E9-1DE93F2F8580}"/>
              </a:ext>
            </a:extLst>
          </p:cNvPr>
          <p:cNvSpPr txBox="1"/>
          <p:nvPr/>
        </p:nvSpPr>
        <p:spPr>
          <a:xfrm>
            <a:off x="4608576" y="2104188"/>
            <a:ext cx="6427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2400" dirty="0"/>
              <a:t>Ian Goodfellow, </a:t>
            </a:r>
            <a:r>
              <a:rPr kumimoji="1" lang="en" altLang="zh-TW" sz="2400" dirty="0" err="1"/>
              <a:t>Yoshua</a:t>
            </a:r>
            <a:r>
              <a:rPr kumimoji="1" lang="en" altLang="zh-TW" sz="2400" dirty="0"/>
              <a:t> </a:t>
            </a:r>
            <a:r>
              <a:rPr kumimoji="1" lang="en" altLang="zh-TW" sz="2400" dirty="0" err="1"/>
              <a:t>Bengio</a:t>
            </a:r>
            <a:r>
              <a:rPr kumimoji="1" lang="en" altLang="zh-TW" sz="2400" dirty="0"/>
              <a:t>, &amp; Aaron Courville (2016). Deep Learning. MIT Press.</a:t>
            </a:r>
            <a:endParaRPr kumimoji="1" lang="zh-TW" altLang="en-US" sz="2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8D4C630-48A2-8637-9AC7-75EFEA0C3E50}"/>
              </a:ext>
            </a:extLst>
          </p:cNvPr>
          <p:cNvSpPr txBox="1"/>
          <p:nvPr/>
        </p:nvSpPr>
        <p:spPr>
          <a:xfrm>
            <a:off x="4608576" y="3649869"/>
            <a:ext cx="4864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2400" dirty="0"/>
              <a:t>Free Online book: </a:t>
            </a:r>
            <a:r>
              <a:rPr kumimoji="1" lang="en" altLang="zh-TW" sz="2400" dirty="0">
                <a:hlinkClick r:id="rId3"/>
              </a:rPr>
              <a:t>https://www.deeplearningbook.org/</a:t>
            </a:r>
            <a:endParaRPr kumimoji="1" lang="en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3979138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450A28-E7B7-CF6F-8C77-B09E7D31F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Textbook (2)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DC3503-4FB6-8512-97F6-D70BFCE17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34BB4FE-E0E5-0F0D-C9F8-23C2C0FD8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18" y="2104188"/>
            <a:ext cx="2713683" cy="373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F48604F-5300-E821-326E-94E6514539B0}"/>
              </a:ext>
            </a:extLst>
          </p:cNvPr>
          <p:cNvSpPr txBox="1"/>
          <p:nvPr/>
        </p:nvSpPr>
        <p:spPr>
          <a:xfrm>
            <a:off x="4608576" y="2104188"/>
            <a:ext cx="64274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2400" dirty="0"/>
              <a:t>Richard S. Sutton and Andrew G. Barto (2018). Reinforcement Learning: An Introduction. MIT Press.</a:t>
            </a:r>
            <a:endParaRPr kumimoji="1" lang="zh-TW" altLang="en-US" sz="2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38E8555-F185-E8D4-18C8-F9B3B0DA4053}"/>
              </a:ext>
            </a:extLst>
          </p:cNvPr>
          <p:cNvSpPr txBox="1"/>
          <p:nvPr/>
        </p:nvSpPr>
        <p:spPr>
          <a:xfrm>
            <a:off x="4608576" y="3649869"/>
            <a:ext cx="5034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2400" dirty="0"/>
              <a:t>Free Online book: </a:t>
            </a:r>
            <a:r>
              <a:rPr kumimoji="1" lang="en" altLang="zh-TW" sz="2400" dirty="0">
                <a:hlinkClick r:id="rId3"/>
              </a:rPr>
              <a:t>http://incompleteideas.net/book/the-book-2nd.html</a:t>
            </a:r>
            <a:endParaRPr kumimoji="1" lang="en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1763346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1E882-8BB1-C473-9DBE-D61CEE021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Reference book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3E05D3-97DC-5690-C650-BDE861D7A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9796962-06BE-4BCD-7E89-8F8C62FBE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3" y="2075688"/>
            <a:ext cx="3953256" cy="395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18BE072-ECCD-9904-B22C-F8535D64C0B1}"/>
              </a:ext>
            </a:extLst>
          </p:cNvPr>
          <p:cNvSpPr txBox="1"/>
          <p:nvPr/>
        </p:nvSpPr>
        <p:spPr>
          <a:xfrm>
            <a:off x="4382842" y="2366266"/>
            <a:ext cx="65899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Deep Learning 3</a:t>
            </a:r>
            <a:r>
              <a:rPr lang="zh-TW" altLang="en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｜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</a:t>
            </a:r>
            <a:r>
              <a:rPr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Python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進行深度學習框架的開發實作，歐萊禮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ISBN: 9789865027346)</a:t>
            </a:r>
            <a:endParaRPr lang="zh-TW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AFB006E-8CA0-CA20-E6AF-AE1D97901B95}"/>
              </a:ext>
            </a:extLst>
          </p:cNvPr>
          <p:cNvSpPr txBox="1"/>
          <p:nvPr/>
        </p:nvSpPr>
        <p:spPr>
          <a:xfrm>
            <a:off x="4389120" y="3703705"/>
            <a:ext cx="6223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GitHub of this book:</a:t>
            </a:r>
          </a:p>
          <a:p>
            <a:r>
              <a:rPr kumimoji="1" lang="en-US" altLang="zh-TW" sz="2400" dirty="0">
                <a:hlinkClick r:id="rId3"/>
              </a:rPr>
              <a:t>https://github.com/oreilly-japan/deep-learning-from-scratch-3</a:t>
            </a:r>
            <a:endParaRPr kumimoji="1"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2011096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AA0B4B-ABFF-FCA7-4534-8E2B1818C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Contact Information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07594D-B641-5475-EC6E-9FE715C6F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3" y="1918606"/>
            <a:ext cx="10918371" cy="3950487"/>
          </a:xfrm>
        </p:spPr>
        <p:txBody>
          <a:bodyPr>
            <a:normAutofit/>
          </a:bodyPr>
          <a:lstStyle/>
          <a:p>
            <a:r>
              <a:rPr kumimoji="1" lang="en-US" altLang="zh-TW" sz="28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8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28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r>
              <a:rPr kumimoji="1" lang="en-US" altLang="zh-TW" sz="28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✉️ </a:t>
            </a:r>
            <a:r>
              <a:rPr kumimoji="1" lang="en-US" altLang="zh-TW" sz="28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28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r>
              <a:rPr kumimoji="1" lang="en-US" altLang="zh-TW" sz="28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🕘 Office Hour: </a:t>
            </a:r>
            <a:r>
              <a:rPr kumimoji="1" lang="zh-TW" altLang="en-US" sz="28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每週星期四</a:t>
            </a:r>
            <a:r>
              <a:rPr kumimoji="1" lang="en-US" altLang="zh-TW" sz="28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13:00 – 14:00 B1412</a:t>
            </a:r>
            <a:r>
              <a:rPr kumimoji="1" lang="zh-TW" altLang="en-US" sz="28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室</a:t>
            </a:r>
            <a:endParaRPr kumimoji="1" lang="en-US" altLang="zh-TW" sz="28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endParaRPr kumimoji="1" lang="en-US" altLang="zh-TW" sz="28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r>
              <a:rPr kumimoji="1" lang="zh-TW" altLang="en-US" sz="28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寄信前請在主旨加註記</a:t>
            </a:r>
            <a:r>
              <a:rPr kumimoji="1" lang="en-US" altLang="zh-TW" sz="28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[</a:t>
            </a:r>
            <a:r>
              <a:rPr kumimoji="1" lang="zh-TW" altLang="en-US" sz="28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深度學習</a:t>
            </a:r>
            <a:r>
              <a:rPr kumimoji="1" lang="en-US" altLang="zh-TW" sz="28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]</a:t>
            </a:r>
            <a:endParaRPr kumimoji="1" lang="zh-TW" altLang="en-US" sz="28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4EA2A4-BE16-FFFE-624C-875C7C251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7953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1A9E43-C377-5EF8-6D43-7B2224709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Previous Course Page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88F74EB-0262-B961-6E7E-318B8912C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6" name="圖片 5" descr="一張含有 螢幕擷取畫面, 樣式, 圓形, 圖形 的圖片&#10;&#10;AI 產生的內容可能不正確。">
            <a:extLst>
              <a:ext uri="{FF2B5EF4-FFF2-40B4-BE49-F238E27FC236}">
                <a16:creationId xmlns:a16="http://schemas.microsoft.com/office/drawing/2014/main" id="{3A359861-9276-E2D0-B7E7-B2E1F6B84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170" y="1788159"/>
            <a:ext cx="4941725" cy="494172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0D161BA-1C0A-D068-6AF9-90A8F52C205D}"/>
              </a:ext>
            </a:extLst>
          </p:cNvPr>
          <p:cNvSpPr txBox="1"/>
          <p:nvPr/>
        </p:nvSpPr>
        <p:spPr>
          <a:xfrm>
            <a:off x="740334" y="3612691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>
                <a:hlinkClick r:id="rId3"/>
              </a:rPr>
              <a:t>https://</a:t>
            </a:r>
            <a:r>
              <a:rPr kumimoji="1" lang="en" altLang="zh-TW" dirty="0" err="1">
                <a:hlinkClick r:id="rId3"/>
              </a:rPr>
              <a:t>github.com</a:t>
            </a:r>
            <a:r>
              <a:rPr kumimoji="1" lang="en" altLang="zh-TW" dirty="0">
                <a:hlinkClick r:id="rId3"/>
              </a:rPr>
              <a:t>/mcps5601/CGUDL_2025_Spring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87895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5CC2DB8D-FB34-E3BD-0CDD-276E352FE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68" y="2943225"/>
            <a:ext cx="4071257" cy="1182794"/>
          </a:xfrm>
        </p:spPr>
        <p:txBody>
          <a:bodyPr>
            <a:normAutofit/>
          </a:bodyPr>
          <a:lstStyle/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816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2FE4AD-52F2-DCB1-B64F-D391AB002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機器學習與深度學習的關係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6E5BC3E-EF8F-4711-134A-AF109B089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DF27CC59-01AE-9D48-A795-DC91565AF43F}"/>
              </a:ext>
            </a:extLst>
          </p:cNvPr>
          <p:cNvSpPr/>
          <p:nvPr/>
        </p:nvSpPr>
        <p:spPr>
          <a:xfrm>
            <a:off x="3569425" y="1782600"/>
            <a:ext cx="5085806" cy="46329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06CDD986-D267-0356-7450-9796D1BD6D99}"/>
              </a:ext>
            </a:extLst>
          </p:cNvPr>
          <p:cNvSpPr/>
          <p:nvPr/>
        </p:nvSpPr>
        <p:spPr>
          <a:xfrm>
            <a:off x="5901318" y="3429000"/>
            <a:ext cx="2307291" cy="2307291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Deep Learning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9BB9F48-554C-19EA-EDD8-49A2813D76C6}"/>
              </a:ext>
            </a:extLst>
          </p:cNvPr>
          <p:cNvSpPr txBox="1"/>
          <p:nvPr/>
        </p:nvSpPr>
        <p:spPr>
          <a:xfrm>
            <a:off x="4075611" y="2900579"/>
            <a:ext cx="18984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機器學習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Machine Learning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98458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4C076F0-3811-3607-F817-6A0F479C8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5A681CEC-7A26-34E9-8E22-2D65D465F7B2}"/>
              </a:ext>
            </a:extLst>
          </p:cNvPr>
          <p:cNvSpPr/>
          <p:nvPr/>
        </p:nvSpPr>
        <p:spPr>
          <a:xfrm>
            <a:off x="1958340" y="1691957"/>
            <a:ext cx="8275320" cy="49061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9FDD10C-8E14-FEC4-42D1-851009836945}"/>
              </a:ext>
            </a:extLst>
          </p:cNvPr>
          <p:cNvSpPr txBox="1"/>
          <p:nvPr/>
        </p:nvSpPr>
        <p:spPr>
          <a:xfrm>
            <a:off x="4781550" y="1966801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Artificial Intelligence (AI)</a:t>
            </a:r>
            <a:endParaRPr kumimoji="1" lang="zh-TW" altLang="en-US" b="1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CBA97ABD-BDFB-D48F-143D-42BA03378FA2}"/>
              </a:ext>
            </a:extLst>
          </p:cNvPr>
          <p:cNvSpPr/>
          <p:nvPr/>
        </p:nvSpPr>
        <p:spPr>
          <a:xfrm>
            <a:off x="2373630" y="2598874"/>
            <a:ext cx="5215890" cy="30923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B3977E1-0B46-2869-2390-99223CCD2BB9}"/>
              </a:ext>
            </a:extLst>
          </p:cNvPr>
          <p:cNvSpPr txBox="1"/>
          <p:nvPr/>
        </p:nvSpPr>
        <p:spPr>
          <a:xfrm>
            <a:off x="3667125" y="273552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Machine Learning (ML)</a:t>
            </a:r>
            <a:endParaRPr kumimoji="1" lang="zh-TW" altLang="en-US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0C23DFF2-3F07-A934-4235-4B27F9AFE382}"/>
              </a:ext>
            </a:extLst>
          </p:cNvPr>
          <p:cNvSpPr/>
          <p:nvPr/>
        </p:nvSpPr>
        <p:spPr>
          <a:xfrm>
            <a:off x="2626995" y="3150073"/>
            <a:ext cx="3669030" cy="20607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34EB2BE-74D7-F15F-79B0-5775C4E502C8}"/>
              </a:ext>
            </a:extLst>
          </p:cNvPr>
          <p:cNvSpPr txBox="1"/>
          <p:nvPr/>
        </p:nvSpPr>
        <p:spPr>
          <a:xfrm>
            <a:off x="3111000" y="383611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Deep Learning (DL)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F67AFF9-15EA-E737-4290-287B808EB845}"/>
              </a:ext>
            </a:extLst>
          </p:cNvPr>
          <p:cNvSpPr txBox="1"/>
          <p:nvPr/>
        </p:nvSpPr>
        <p:spPr>
          <a:xfrm>
            <a:off x="7961948" y="3764952"/>
            <a:ext cx="1856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Ex. </a:t>
            </a:r>
            <a:r>
              <a:rPr kumimoji="1" lang="zh-TW" altLang="en-US" sz="1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專家系統 </a:t>
            </a:r>
            <a:r>
              <a:rPr kumimoji="1" lang="en-US" altLang="zh-TW" sz="1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(Expert system; Knowledge base)</a:t>
            </a:r>
            <a:endParaRPr kumimoji="1" lang="zh-TW" altLang="en-US" sz="1600" dirty="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3F8319D-A7C1-BF2F-A244-BF9B21C475C2}"/>
              </a:ext>
            </a:extLst>
          </p:cNvPr>
          <p:cNvSpPr txBox="1"/>
          <p:nvPr/>
        </p:nvSpPr>
        <p:spPr>
          <a:xfrm>
            <a:off x="6112328" y="3852651"/>
            <a:ext cx="1595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Ex. Logistic Regression</a:t>
            </a:r>
            <a:endParaRPr kumimoji="1" lang="zh-TW" altLang="en-US" sz="1600" dirty="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2A87E0E-B21E-64DD-83DA-4DBACD26BA35}"/>
              </a:ext>
            </a:extLst>
          </p:cNvPr>
          <p:cNvSpPr txBox="1"/>
          <p:nvPr/>
        </p:nvSpPr>
        <p:spPr>
          <a:xfrm>
            <a:off x="3627731" y="4205450"/>
            <a:ext cx="1595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Ex. Multi-layer Perceptron</a:t>
            </a:r>
            <a:endParaRPr kumimoji="1" lang="zh-TW" altLang="en-US" sz="1600" dirty="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2DAD8A31-0496-A0FD-EEC2-763DD7575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機器學習與深度學習的關係</a:t>
            </a:r>
          </a:p>
        </p:txBody>
      </p:sp>
    </p:spTree>
    <p:extLst>
      <p:ext uri="{BB962C8B-B14F-4D97-AF65-F5344CB8AC3E}">
        <p14:creationId xmlns:p14="http://schemas.microsoft.com/office/powerpoint/2010/main" val="1832167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DED4BE-8789-BFA0-FCB0-CC04D25DA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Mycin</a:t>
            </a:r>
            <a:r>
              <a:rPr kumimoji="1" lang="en-US" altLang="zh-TW" dirty="0"/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專家系統 </a:t>
            </a:r>
            <a:r>
              <a:rPr kumimoji="1" lang="en-US" altLang="zh-TW" dirty="0">
                <a:ea typeface="Microsoft JhengHei" panose="020B0604030504040204" pitchFamily="34" charset="-120"/>
              </a:rPr>
              <a:t>(Stanford </a:t>
            </a:r>
            <a:r>
              <a:rPr kumimoji="1" lang="en-US" altLang="zh-TW" dirty="0" err="1">
                <a:ea typeface="Microsoft JhengHei" panose="020B0604030504040204" pitchFamily="34" charset="-120"/>
              </a:rPr>
              <a:t>Universty</a:t>
            </a:r>
            <a:r>
              <a:rPr kumimoji="1" lang="en-US" altLang="zh-TW" dirty="0"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A903BA-9841-BFF0-0414-DC7C75B16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52BBF6D-B9A8-E8DE-C246-60792C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205"/>
          <a:stretch/>
        </p:blipFill>
        <p:spPr>
          <a:xfrm>
            <a:off x="1672046" y="2567919"/>
            <a:ext cx="9054744" cy="172216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7B2955E-3F80-41A2-50FC-21ED6AAE6D81}"/>
              </a:ext>
            </a:extLst>
          </p:cNvPr>
          <p:cNvSpPr txBox="1"/>
          <p:nvPr/>
        </p:nvSpPr>
        <p:spPr>
          <a:xfrm>
            <a:off x="6199418" y="3183214"/>
            <a:ext cx="3004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如果滿足這些條件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則有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0.4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的機率是綠膿桿菌</a:t>
            </a:r>
          </a:p>
        </p:txBody>
      </p:sp>
      <p:sp>
        <p:nvSpPr>
          <p:cNvPr id="8" name="右中括弧 7">
            <a:extLst>
              <a:ext uri="{FF2B5EF4-FFF2-40B4-BE49-F238E27FC236}">
                <a16:creationId xmlns:a16="http://schemas.microsoft.com/office/drawing/2014/main" id="{A92B5D40-123B-E9B7-2791-69D54ABBE923}"/>
              </a:ext>
            </a:extLst>
          </p:cNvPr>
          <p:cNvSpPr/>
          <p:nvPr/>
        </p:nvSpPr>
        <p:spPr>
          <a:xfrm>
            <a:off x="5860870" y="3036046"/>
            <a:ext cx="148044" cy="940668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A3FC138-4528-09FD-FC28-255D4C690F4B}"/>
              </a:ext>
            </a:extLst>
          </p:cNvPr>
          <p:cNvSpPr txBox="1"/>
          <p:nvPr/>
        </p:nvSpPr>
        <p:spPr>
          <a:xfrm>
            <a:off x="3331028" y="6317246"/>
            <a:ext cx="5529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另一個廣義型專家系統</a:t>
            </a:r>
            <a:r>
              <a:rPr kumimoji="1" lang="zh-TW" altLang="en-US" dirty="0"/>
              <a:t>：</a:t>
            </a:r>
            <a:r>
              <a:rPr kumimoji="1" lang="en" altLang="zh-TW" dirty="0"/>
              <a:t>https://</a:t>
            </a:r>
            <a:r>
              <a:rPr kumimoji="1" lang="en" altLang="zh-TW" dirty="0" err="1"/>
              <a:t>en.akinator.com</a:t>
            </a:r>
            <a:r>
              <a:rPr kumimoji="1" lang="en" altLang="zh-TW" dirty="0"/>
              <a:t>/</a:t>
            </a:r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1C74895-4A85-724D-C286-B919259CC682}"/>
              </a:ext>
            </a:extLst>
          </p:cNvPr>
          <p:cNvSpPr txBox="1"/>
          <p:nvPr/>
        </p:nvSpPr>
        <p:spPr>
          <a:xfrm>
            <a:off x="3075217" y="5819214"/>
            <a:ext cx="6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https://</a:t>
            </a:r>
            <a:r>
              <a:rPr kumimoji="1" lang="en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www.britannica.com</a:t>
            </a:r>
            <a:r>
              <a:rPr kumimoji="1"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/technology/expert-system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8189454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1807</TotalTime>
  <Words>2851</Words>
  <Application>Microsoft Macintosh PowerPoint</Application>
  <PresentationFormat>寬螢幕</PresentationFormat>
  <Paragraphs>585</Paragraphs>
  <Slides>67</Slides>
  <Notes>16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67</vt:i4>
      </vt:variant>
    </vt:vector>
  </HeadingPairs>
  <TitlesOfParts>
    <vt:vector size="72" baseType="lpstr">
      <vt:lpstr>Microsoft JhengHei</vt:lpstr>
      <vt:lpstr>Arial</vt:lpstr>
      <vt:lpstr>Calibri</vt:lpstr>
      <vt:lpstr>Cambria Math</vt:lpstr>
      <vt:lpstr>回顧</vt:lpstr>
      <vt:lpstr>深度學習 Deep Learning</vt:lpstr>
      <vt:lpstr>Course Website &amp; Slido</vt:lpstr>
      <vt:lpstr>授課教師：林英嘉</vt:lpstr>
      <vt:lpstr>2017 年開始一腳踏進深度學習</vt:lpstr>
      <vt:lpstr>Self-driving cars</vt:lpstr>
      <vt:lpstr>Outline</vt:lpstr>
      <vt:lpstr>機器學習與深度學習的關係</vt:lpstr>
      <vt:lpstr>機器學習與深度學習的關係</vt:lpstr>
      <vt:lpstr>Mycin 專家系統 (Stanford Universty)</vt:lpstr>
      <vt:lpstr>什麼是機器學習？(以電腦視覺為例)</vt:lpstr>
      <vt:lpstr>什麼是機器學習？(以自然語言處理為例)</vt:lpstr>
      <vt:lpstr>什麼是深度學習? </vt:lpstr>
      <vt:lpstr>簡單的類神經網路：Perceptron (感知機)</vt:lpstr>
      <vt:lpstr>類神經網路：Perceptron 有點像神經細胞</vt:lpstr>
      <vt:lpstr>Multi-layer Perceptron (MLP, 多層感知機)</vt:lpstr>
      <vt:lpstr>什麼是深度學習? </vt:lpstr>
      <vt:lpstr>Deeper and Wider (加深、加寬)</vt:lpstr>
      <vt:lpstr>Deep 真的比較好嗎？</vt:lpstr>
      <vt:lpstr>實驗結果以外的「理論」</vt:lpstr>
      <vt:lpstr>實驗結果以外的「理論」</vt:lpstr>
      <vt:lpstr>現在的模型有多 Deep? (B: 10億)</vt:lpstr>
      <vt:lpstr>深度學習為什麼現在變強了？</vt:lpstr>
      <vt:lpstr>Difference between AI, ML, and DL</vt:lpstr>
      <vt:lpstr>圖靈測試 (Turing Test)</vt:lpstr>
      <vt:lpstr>The first Perceptron (1958) </vt:lpstr>
      <vt:lpstr>The First Convolutional Neural Networks: Neocognitron (1980)</vt:lpstr>
      <vt:lpstr>The Back-Propagation Algorithm (1986)</vt:lpstr>
      <vt:lpstr>LeNet-5: Early Convolutional Neural Networks</vt:lpstr>
      <vt:lpstr>Examples of Convolutions</vt:lpstr>
      <vt:lpstr>ImageNet Competition</vt:lpstr>
      <vt:lpstr>Growing Trend of GPU Usage during the ImageNet Competition</vt:lpstr>
      <vt:lpstr>Training a model to play Super Mario</vt:lpstr>
      <vt:lpstr>Growing Sizes of Deep Learning Models</vt:lpstr>
      <vt:lpstr>The Revolution of ChatGPT</vt:lpstr>
      <vt:lpstr>InstructGPT: the precursor of ChatGPT</vt:lpstr>
      <vt:lpstr>深度學習可以減少 Feature Selection</vt:lpstr>
      <vt:lpstr>模型訓練師新手村</vt:lpstr>
      <vt:lpstr>所有的機器學習都是在做最佳化</vt:lpstr>
      <vt:lpstr>目標函數的別名</vt:lpstr>
      <vt:lpstr>如何訓練模型：資料集</vt:lpstr>
      <vt:lpstr>如何訓練模型：演算法</vt:lpstr>
      <vt:lpstr>我們這學期要學什麼？</vt:lpstr>
      <vt:lpstr>你會學到：深度學習基礎 (1)</vt:lpstr>
      <vt:lpstr>你會學到：深度學習基礎 (2)</vt:lpstr>
      <vt:lpstr>你會學到：深度學習基礎 (3)</vt:lpstr>
      <vt:lpstr>你會學到：深度學習應用 (1)</vt:lpstr>
      <vt:lpstr>你會學到：深度學習應用 (2)</vt:lpstr>
      <vt:lpstr>你會學到：深度學習進階</vt:lpstr>
      <vt:lpstr>深度學習課程地圖</vt:lpstr>
      <vt:lpstr>深度學習課程的修課體感</vt:lpstr>
      <vt:lpstr>Scoring of this course</vt:lpstr>
      <vt:lpstr>About the Assignments</vt:lpstr>
      <vt:lpstr>作業可不可以用AI？</vt:lpstr>
      <vt:lpstr>錯誤使用範例 (1)</vt:lpstr>
      <vt:lpstr>錯誤使用範例 (2)</vt:lpstr>
      <vt:lpstr>正確使用範例 (1)：實作細節討論</vt:lpstr>
      <vt:lpstr>正確使用範例 (2)</vt:lpstr>
      <vt:lpstr>期中考是什麼？</vt:lpstr>
      <vt:lpstr>第九週改時間</vt:lpstr>
      <vt:lpstr>Final Project 是什麼？</vt:lpstr>
      <vt:lpstr>PowerPoint 簡報</vt:lpstr>
      <vt:lpstr>Textbook (1)</vt:lpstr>
      <vt:lpstr>Textbook (2)</vt:lpstr>
      <vt:lpstr>Reference book</vt:lpstr>
      <vt:lpstr>Contact Information</vt:lpstr>
      <vt:lpstr>Previous Course Page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英嘉 林</cp:lastModifiedBy>
  <cp:revision>528</cp:revision>
  <dcterms:created xsi:type="dcterms:W3CDTF">2025-02-06T07:16:08Z</dcterms:created>
  <dcterms:modified xsi:type="dcterms:W3CDTF">2025-09-07T03:31:44Z</dcterms:modified>
</cp:coreProperties>
</file>